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78" r:id="rId6"/>
    <p:sldId id="276" r:id="rId7"/>
    <p:sldId id="266" r:id="rId8"/>
    <p:sldId id="263" r:id="rId9"/>
    <p:sldId id="264" r:id="rId10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>
      <p:cViewPr varScale="1">
        <p:scale>
          <a:sx n="90" d="100"/>
          <a:sy n="90" d="100"/>
        </p:scale>
        <p:origin x="116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2020/11/22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27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2020/11/22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64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2020/11/22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27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2020/11/22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46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2020/11/22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2020/11/22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73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2020/11/22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34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2020/11/22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9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2020/11/22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01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2020/11/22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38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4371-9550-4EDC-9F03-1C7373742E0C}" type="datetimeFigureOut">
              <a:rPr kumimoji="1" lang="ja-JP" altLang="en-US" smtClean="0"/>
              <a:t>2020/11/22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8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24371-9550-4EDC-9F03-1C7373742E0C}" type="datetimeFigureOut">
              <a:rPr kumimoji="1" lang="ja-JP" altLang="en-US" smtClean="0"/>
              <a:t>2020/11/22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E5E2-0036-4AD2-B8DE-39657311C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03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584177"/>
          </a:xfrm>
        </p:spPr>
        <p:txBody>
          <a:bodyPr/>
          <a:lstStyle/>
          <a:p>
            <a:r>
              <a:rPr lang="ja-JP" altLang="en-US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２０２０</a:t>
            </a:r>
            <a:r>
              <a:rPr kumimoji="1" lang="ja-JP" altLang="en-US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年度</a:t>
            </a:r>
            <a:r>
              <a:rPr kumimoji="1" lang="ja-JP" altLang="en-US" b="1" dirty="0">
                <a:solidFill>
                  <a:srgbClr val="FF0000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後期</a:t>
            </a:r>
            <a:r>
              <a:rPr kumimoji="1" lang="ja-JP" altLang="en-US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教会懇談会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69368" y="2912749"/>
            <a:ext cx="6400800" cy="309634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kumimoji="1" lang="en-US" altLang="ja-JP" dirty="0">
                <a:solidFill>
                  <a:schemeClr val="tx1"/>
                </a:solidFill>
              </a:rPr>
              <a:t>1.</a:t>
            </a:r>
            <a:r>
              <a:rPr lang="ja-JP" altLang="en-US" dirty="0">
                <a:solidFill>
                  <a:schemeClr val="tx1"/>
                </a:solidFill>
              </a:rPr>
              <a:t>　開会祈祷・ゴスペル賛美</a:t>
            </a: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2.</a:t>
            </a:r>
            <a:r>
              <a:rPr lang="ja-JP" altLang="en-US" dirty="0">
                <a:solidFill>
                  <a:schemeClr val="tx1"/>
                </a:solidFill>
              </a:rPr>
              <a:t>　オリエンテーション</a:t>
            </a: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3.</a:t>
            </a:r>
            <a:r>
              <a:rPr lang="ja-JP" altLang="en-US" dirty="0">
                <a:solidFill>
                  <a:schemeClr val="tx1"/>
                </a:solidFill>
              </a:rPr>
              <a:t>　責任役員による発題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4.</a:t>
            </a:r>
            <a:r>
              <a:rPr lang="ja-JP" altLang="en-US" dirty="0">
                <a:solidFill>
                  <a:schemeClr val="tx1"/>
                </a:solidFill>
              </a:rPr>
              <a:t>　ブレイン・ストーミング（懇談）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4</a:t>
            </a:r>
            <a:r>
              <a:rPr kumimoji="1" lang="en-US" altLang="ja-JP" dirty="0">
                <a:solidFill>
                  <a:schemeClr val="tx1"/>
                </a:solidFill>
              </a:rPr>
              <a:t>.</a:t>
            </a:r>
            <a:r>
              <a:rPr kumimoji="1" lang="ja-JP" altLang="en-US" dirty="0">
                <a:solidFill>
                  <a:schemeClr val="tx1"/>
                </a:solidFill>
              </a:rPr>
              <a:t>　まとめ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l"/>
            <a:r>
              <a:rPr lang="en-US" altLang="ja-JP" dirty="0">
                <a:solidFill>
                  <a:schemeClr val="tx1"/>
                </a:solidFill>
              </a:rPr>
              <a:t>5.</a:t>
            </a:r>
            <a:r>
              <a:rPr lang="ja-JP" altLang="en-US" dirty="0">
                <a:solidFill>
                  <a:schemeClr val="tx1"/>
                </a:solidFill>
              </a:rPr>
              <a:t>　閉会祈祷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2132856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chemeClr val="accent5">
                    <a:lumMod val="75000"/>
                  </a:schemeClr>
                </a:solidFill>
              </a:rPr>
              <a:t>・プログラム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416809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000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ゴスペル賛美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58011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　　　</a:t>
            </a:r>
            <a:r>
              <a:rPr lang="ja-JP" altLang="en-US" dirty="0">
                <a:solidFill>
                  <a:srgbClr val="C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指揮：　西山律子</a:t>
            </a:r>
            <a:endParaRPr lang="en-US" altLang="ja-JP" dirty="0">
              <a:solidFill>
                <a:srgbClr val="C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　　　奏楽：　エルピス</a:t>
            </a:r>
            <a:endParaRPr lang="en-US" altLang="ja-JP" dirty="0">
              <a:solidFill>
                <a:srgbClr val="C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ja-JP" altLang="en-US" sz="4800" dirty="0"/>
          </a:p>
          <a:p>
            <a:r>
              <a:rPr lang="ja-JP" altLang="en-US" sz="4800" dirty="0"/>
              <a:t>平和、はじめて知った　</a:t>
            </a:r>
          </a:p>
          <a:p>
            <a:r>
              <a:rPr lang="ja-JP" altLang="en-US" sz="4800" dirty="0"/>
              <a:t>クリスマスおめでとう　</a:t>
            </a:r>
          </a:p>
          <a:p>
            <a:r>
              <a:rPr lang="ja-JP" altLang="en-US" sz="4800" dirty="0"/>
              <a:t>世界ではじめのクリスマス　</a:t>
            </a:r>
          </a:p>
          <a:p>
            <a:pPr marL="0" indent="0">
              <a:buNone/>
            </a:pP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56999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kumimoji="1" lang="ja-JP" altLang="en-US" sz="5400" dirty="0">
                <a:highlight>
                  <a:srgbClr val="00FF00"/>
                </a:highlight>
                <a:latin typeface="+mj-ea"/>
              </a:rPr>
              <a:t>オリエンテーション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760640"/>
          </a:xfrm>
        </p:spPr>
        <p:txBody>
          <a:bodyPr>
            <a:normAutofit fontScale="25000" lnSpcReduction="20000"/>
          </a:bodyPr>
          <a:lstStyle/>
          <a:p>
            <a:endParaRPr lang="en-US" altLang="ja-JP" dirty="0"/>
          </a:p>
          <a:p>
            <a:pPr marL="0" indent="0">
              <a:buNone/>
            </a:pPr>
            <a:r>
              <a:rPr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(1)</a:t>
            </a:r>
            <a:r>
              <a:rPr lang="ja-JP" altLang="en-US" sz="12800" dirty="0">
                <a:latin typeface="+mn-ea"/>
              </a:rPr>
              <a:t>　教会の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80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目的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⇒「</a:t>
            </a:r>
            <a:r>
              <a:rPr lang="ja-JP" altLang="en-US" sz="128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ミッション</a:t>
            </a:r>
            <a:r>
              <a:rPr lang="ja-JP" altLang="en-US" sz="12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」⇒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存在意義</a:t>
            </a:r>
            <a:endParaRPr lang="en-US" altLang="ja-JP" sz="128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   ⇒</a:t>
            </a:r>
            <a:r>
              <a:rPr lang="en-US" altLang="ja-JP" sz="128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WHY?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⇒「使命」⇒</a:t>
            </a:r>
            <a:r>
              <a:rPr lang="ja-JP" altLang="en-US" sz="12800" b="1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主の派遣</a:t>
            </a:r>
            <a:endParaRPr lang="en-US" altLang="ja-JP" sz="12800" b="1" dirty="0">
              <a:highlight>
                <a:srgbClr val="FF00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  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福音宣教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8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（前回の懇談会）</a:t>
            </a:r>
            <a:endParaRPr lang="en-US" altLang="ja-JP" sz="12800" b="1" dirty="0">
              <a:solidFill>
                <a:schemeClr val="bg1"/>
              </a:solidFill>
              <a:highlight>
                <a:srgbClr val="808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5600" b="1" dirty="0"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kumimoji="1"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(2) </a:t>
            </a:r>
            <a:r>
              <a:rPr kumimoji="1"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教会の</a:t>
            </a:r>
            <a:r>
              <a:rPr kumimoji="1" lang="ja-JP" altLang="en-US" sz="12800" b="1" dirty="0">
                <a:solidFill>
                  <a:schemeClr val="bg1"/>
                </a:solidFill>
                <a:highlight>
                  <a:srgbClr val="0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目標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⇒「</a:t>
            </a:r>
            <a:r>
              <a:rPr lang="ja-JP" altLang="en-US" sz="128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ビジョン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」⇒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今回の懇談</a:t>
            </a:r>
            <a:endParaRPr lang="en-US" altLang="ja-JP" sz="12800" b="1" dirty="0">
              <a:solidFill>
                <a:schemeClr val="bg1"/>
              </a:solidFill>
              <a:highlight>
                <a:srgbClr val="FF0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⇒</a:t>
            </a:r>
            <a:r>
              <a:rPr lang="ja-JP" altLang="en-US" sz="12800" b="1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見える化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en-US" altLang="ja-JP" sz="128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WHEN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？</a:t>
            </a:r>
            <a:r>
              <a:rPr lang="ja-JP" altLang="en-US" sz="12800" b="1" dirty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en-US" altLang="ja-JP" sz="128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WHAT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？</a:t>
            </a:r>
            <a:endParaRPr lang="en-US" altLang="ja-JP" sz="12800" b="1" dirty="0">
              <a:solidFill>
                <a:schemeClr val="bg1"/>
              </a:solidFill>
              <a:highlight>
                <a:srgbClr val="008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 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中期事業計画策定</a:t>
            </a:r>
            <a:endParaRPr lang="en-US" altLang="ja-JP" sz="12800" b="1" dirty="0"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endParaRPr lang="en-US" altLang="ja-JP" sz="56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kumimoji="1"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(3) </a:t>
            </a:r>
            <a:r>
              <a:rPr kumimoji="1"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文庫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教会の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実行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⇒「</a:t>
            </a:r>
            <a:r>
              <a:rPr lang="ja-JP" altLang="en-US" sz="128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アクション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」⇒</a:t>
            </a:r>
            <a:r>
              <a:rPr lang="en-US" altLang="ja-JP" sz="12800" b="1" dirty="0">
                <a:solidFill>
                  <a:schemeClr val="bg1"/>
                </a:solidFill>
                <a:highlight>
                  <a:srgbClr val="00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HOW?</a:t>
            </a:r>
          </a:p>
          <a:p>
            <a:pPr marL="0" indent="0">
              <a:buNone/>
            </a:pP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⇒</a:t>
            </a:r>
            <a:r>
              <a:rPr lang="ja-JP" altLang="en-US" sz="12800" b="1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実現化の方策：昨年度を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</a:t>
            </a:r>
            <a:endParaRPr lang="en-US" altLang="ja-JP" sz="128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　</a:t>
            </a:r>
            <a:r>
              <a:rPr lang="ja-JP" altLang="en-US" sz="12800" b="1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踏まえ今年度事業実施</a:t>
            </a:r>
            <a:endParaRPr lang="en-US" altLang="ja-JP" sz="12800" b="1" dirty="0">
              <a:highlight>
                <a:srgbClr val="FF00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⇒</a:t>
            </a:r>
            <a:r>
              <a:rPr lang="ja-JP" altLang="en-US" sz="12800" b="1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実施方法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次回の懇談　</a:t>
            </a:r>
            <a:endParaRPr kumimoji="1" lang="en-US" altLang="ja-JP" sz="12800" b="1" dirty="0">
              <a:highlight>
                <a:srgbClr val="00FF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8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</a:t>
            </a:r>
          </a:p>
          <a:p>
            <a:pPr marL="0" indent="0">
              <a:buNone/>
            </a:pPr>
            <a:r>
              <a:rPr kumimoji="1" lang="ja-JP" altLang="en-US" dirty="0"/>
              <a:t>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421989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C5EBE-213A-46DC-B7F1-8C21621B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267544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ja-JP" altLang="en-US" sz="4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●</a:t>
            </a:r>
            <a:r>
              <a:rPr lang="en-US" altLang="ja-JP" sz="4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 </a:t>
            </a:r>
            <a:r>
              <a:rPr lang="ja-JP" altLang="en-US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文庫教会の</a:t>
            </a:r>
            <a:r>
              <a:rPr lang="en-US" altLang="ja-JP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2020</a:t>
            </a:r>
            <a:r>
              <a:rPr lang="ja-JP" altLang="en-US" sz="48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年度事業</a:t>
            </a:r>
            <a:br>
              <a:rPr lang="en-US" altLang="ja-JP" sz="3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158E65-108F-40CB-AD8C-03E009A98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ja-JP" altLang="en-US" sz="4600" b="1" dirty="0">
                <a:solidFill>
                  <a:prstClr val="white"/>
                </a:solidFill>
                <a:highlight>
                  <a:srgbClr val="0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</a:t>
            </a:r>
            <a:r>
              <a:rPr lang="en-US" altLang="ja-JP" sz="4600" b="1" dirty="0">
                <a:solidFill>
                  <a:prstClr val="white"/>
                </a:solidFill>
                <a:highlight>
                  <a:srgbClr val="0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</a:t>
            </a:r>
            <a:r>
              <a:rPr lang="ja-JP" altLang="en-US" sz="4600" b="1" dirty="0">
                <a:solidFill>
                  <a:prstClr val="white"/>
                </a:solidFill>
                <a:highlight>
                  <a:srgbClr val="0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）前回の懇談会で確認したこと。</a:t>
            </a:r>
            <a:endParaRPr lang="en-US" altLang="ja-JP" sz="4600" b="1" dirty="0">
              <a:solidFill>
                <a:prstClr val="white"/>
              </a:solidFill>
              <a:highlight>
                <a:srgbClr val="00008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 </a:t>
            </a:r>
            <a:r>
              <a:rPr lang="ja-JP" altLang="en-US" sz="38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教会の目的</a:t>
            </a: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38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存在意義</a:t>
            </a: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en-US" altLang="ja-JP" sz="38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WHY?</a:t>
            </a:r>
          </a:p>
          <a:p>
            <a:pPr marL="0" lvl="0" indent="0">
              <a:buNone/>
            </a:pP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  ⇒</a:t>
            </a:r>
            <a:r>
              <a:rPr lang="ja-JP" altLang="en-US" sz="3800" b="1" dirty="0">
                <a:solidFill>
                  <a:schemeClr val="bg1"/>
                </a:solidFill>
                <a:highlight>
                  <a:srgbClr val="00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主からのミッション</a:t>
            </a: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3800" b="1" dirty="0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福音宣教</a:t>
            </a:r>
            <a:endParaRPr lang="en-US" altLang="ja-JP" sz="3800" b="1" dirty="0"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38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・ 文庫教会を</a:t>
            </a:r>
            <a:r>
              <a:rPr lang="ja-JP" altLang="en-US" sz="38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教会たらしめる</a:t>
            </a:r>
            <a:endParaRPr lang="en-US" altLang="ja-JP" sz="3800" b="1" dirty="0">
              <a:solidFill>
                <a:prstClr val="black"/>
              </a:solidFill>
              <a:highlight>
                <a:srgbClr val="00FF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⇒</a:t>
            </a:r>
            <a:r>
              <a:rPr lang="ja-JP" altLang="en-US" sz="3800" b="1" dirty="0">
                <a:solidFill>
                  <a:schemeClr val="bg1"/>
                </a:solidFill>
                <a:highlight>
                  <a:srgbClr val="8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バプテスト教会の形成</a:t>
            </a: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3800" b="1" dirty="0">
                <a:solidFill>
                  <a:schemeClr val="bg1"/>
                </a:solidFill>
                <a:highlight>
                  <a:srgbClr val="8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信徒の教会</a:t>
            </a:r>
            <a:endParaRPr lang="en-US" altLang="ja-JP" sz="3800" b="1" dirty="0">
              <a:solidFill>
                <a:schemeClr val="bg1"/>
              </a:solidFill>
              <a:highlight>
                <a:srgbClr val="80008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⇒</a:t>
            </a:r>
            <a:r>
              <a:rPr lang="ja-JP" altLang="en-US" sz="38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信徒教育</a:t>
            </a:r>
            <a:r>
              <a:rPr lang="ja-JP" altLang="en-US" sz="3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が重要</a:t>
            </a:r>
            <a:endParaRPr lang="en-US" altLang="ja-JP" sz="38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</a:p>
          <a:p>
            <a:pPr marL="0" lvl="0" indent="0">
              <a:buNone/>
            </a:pP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</a:t>
            </a:r>
            <a:r>
              <a:rPr lang="ja-JP" altLang="en-US" sz="2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①</a:t>
            </a:r>
            <a:r>
              <a:rPr lang="ja-JP" altLang="en-US" sz="2900" b="1" dirty="0">
                <a:solidFill>
                  <a:srgbClr val="00B05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礼拝</a:t>
            </a:r>
            <a:r>
              <a:rPr lang="ja-JP" altLang="en-US" sz="2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ja-JP" altLang="en-US" sz="2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</a:t>
            </a:r>
            <a:r>
              <a:rPr lang="ja-JP" altLang="en-US" sz="2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のミッション（使命）を</a:t>
            </a:r>
            <a:r>
              <a:rPr lang="ja-JP" altLang="en-US" sz="29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明確</a:t>
            </a:r>
            <a:r>
              <a:rPr lang="ja-JP" altLang="en-US" sz="2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にする</a:t>
            </a:r>
            <a:endParaRPr lang="en-US" altLang="ja-JP" sz="29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ja-JP" altLang="en-US" sz="29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②</a:t>
            </a:r>
            <a:r>
              <a:rPr lang="ja-JP" altLang="en-US" sz="2900" b="1" dirty="0">
                <a:solidFill>
                  <a:srgbClr val="00B0F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学び</a:t>
            </a:r>
            <a:r>
              <a:rPr lang="ja-JP" altLang="en-US" sz="2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：文庫教会のビジョン（目標）を</a:t>
            </a:r>
            <a:r>
              <a:rPr lang="ja-JP" altLang="en-US" sz="29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共有化</a:t>
            </a:r>
            <a:r>
              <a:rPr lang="ja-JP" altLang="en-US" sz="2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する</a:t>
            </a:r>
            <a:endParaRPr lang="en-US" altLang="ja-JP" sz="29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900" b="1" dirty="0">
              <a:solidFill>
                <a:srgbClr val="FF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9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</a:t>
            </a:r>
            <a:r>
              <a:rPr lang="ja-JP" altLang="en-US" sz="2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③</a:t>
            </a:r>
            <a:r>
              <a:rPr lang="ja-JP" altLang="en-US" sz="2900" b="1" dirty="0">
                <a:solidFill>
                  <a:srgbClr val="7030A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交わり</a:t>
            </a:r>
            <a:r>
              <a:rPr lang="ja-JP" altLang="en-US" sz="2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ja-JP" altLang="en-US" sz="2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個々人</a:t>
            </a:r>
            <a:r>
              <a:rPr lang="ja-JP" altLang="en-US" sz="2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</a:t>
            </a:r>
            <a:r>
              <a:rPr lang="ja-JP" altLang="en-US" sz="29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タラントン</a:t>
            </a:r>
            <a:r>
              <a:rPr lang="ja-JP" altLang="en-US" sz="2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を教会の</a:t>
            </a:r>
            <a:r>
              <a:rPr lang="ja-JP" altLang="en-US" sz="29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ビジョン</a:t>
            </a:r>
            <a:r>
              <a:rPr lang="ja-JP" altLang="en-US" sz="2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（目標）に繋げる</a:t>
            </a:r>
            <a:endParaRPr lang="en-US" altLang="ja-JP" sz="29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</a:t>
            </a: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5627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kumimoji="1" lang="ja-JP" altLang="en-US" sz="5400" dirty="0">
                <a:highlight>
                  <a:srgbClr val="00FF00"/>
                </a:highlight>
                <a:latin typeface="+mj-ea"/>
              </a:rPr>
              <a:t>オリエンテーション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760640"/>
          </a:xfrm>
          <a:ln>
            <a:solidFill>
              <a:schemeClr val="tx1"/>
            </a:solidFill>
            <a:prstDash val="solid"/>
          </a:ln>
        </p:spPr>
        <p:txBody>
          <a:bodyPr>
            <a:normAutofit fontScale="25000" lnSpcReduction="20000"/>
          </a:bodyPr>
          <a:lstStyle/>
          <a:p>
            <a:endParaRPr lang="en-US" altLang="ja-JP" dirty="0"/>
          </a:p>
          <a:p>
            <a:pPr marL="0" indent="0">
              <a:buNone/>
            </a:pPr>
            <a:r>
              <a:rPr lang="en-US" altLang="ja-JP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(1)</a:t>
            </a:r>
            <a:r>
              <a:rPr lang="ja-JP" altLang="en-US" sz="12800" strike="sngStrike" dirty="0">
                <a:latin typeface="+mn-ea"/>
              </a:rPr>
              <a:t>　教会の</a:t>
            </a:r>
            <a:r>
              <a:rPr lang="ja-JP" altLang="en-US" sz="12800" b="1" strike="sngStrike" dirty="0">
                <a:solidFill>
                  <a:schemeClr val="bg1"/>
                </a:solidFill>
                <a:highlight>
                  <a:srgbClr val="80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目的</a:t>
            </a: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⇒「</a:t>
            </a:r>
            <a:r>
              <a:rPr lang="ja-JP" altLang="en-US" sz="12800" b="1" strike="sngStrike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ミッション</a:t>
            </a:r>
            <a:r>
              <a:rPr lang="ja-JP" altLang="en-US" sz="12800" b="1" strike="sngStrike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」⇒</a:t>
            </a: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存在意義</a:t>
            </a:r>
            <a:endParaRPr lang="en-US" altLang="ja-JP" sz="12800" b="1" strike="sngStrike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dirty="0"/>
              <a:t>　　　　　　  　　　　　　　　　　　　　　　　　　　　　　　　　　　　　　　　　　　　　 </a:t>
            </a: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⇒「使命」⇒</a:t>
            </a:r>
            <a:r>
              <a:rPr lang="ja-JP" altLang="en-US" sz="12800" b="1" strike="sngStrike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派遣</a:t>
            </a:r>
            <a:endParaRPr lang="en-US" altLang="ja-JP" sz="12800" b="1" strike="sngStrike" dirty="0">
              <a:highlight>
                <a:srgbClr val="FF00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en-US" altLang="ja-JP" dirty="0"/>
              <a:t>               </a:t>
            </a:r>
            <a:r>
              <a:rPr lang="ja-JP" altLang="en-US" dirty="0"/>
              <a:t>　　　　　　　　　　　　　　　　　　　　　　　　　　　　　　　　　　　　　　　</a:t>
            </a: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strike="sngStrike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福音宣教</a:t>
            </a:r>
            <a:r>
              <a:rPr lang="ja-JP" altLang="en-US" sz="12800" b="1" strike="sngStrike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strike="sngStrike" dirty="0">
                <a:solidFill>
                  <a:schemeClr val="bg1"/>
                </a:solidFill>
                <a:highlight>
                  <a:srgbClr val="8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（前回の懇談会）</a:t>
            </a:r>
            <a:endParaRPr lang="en-US" altLang="ja-JP" sz="12800" b="1" strike="sngStrike" dirty="0">
              <a:solidFill>
                <a:schemeClr val="bg1"/>
              </a:solidFill>
              <a:highlight>
                <a:srgbClr val="808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5600" b="1" dirty="0"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kumimoji="1"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(2) </a:t>
            </a:r>
            <a:r>
              <a:rPr kumimoji="1"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教会の</a:t>
            </a:r>
            <a:r>
              <a:rPr kumimoji="1" lang="ja-JP" altLang="en-US" sz="12800" b="1" dirty="0">
                <a:solidFill>
                  <a:schemeClr val="bg1"/>
                </a:solidFill>
                <a:highlight>
                  <a:srgbClr val="0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目標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⇒「</a:t>
            </a:r>
            <a:r>
              <a:rPr lang="ja-JP" altLang="en-US" sz="128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ビジョン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」⇒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今回の懇談</a:t>
            </a:r>
            <a:endParaRPr lang="en-US" altLang="ja-JP" sz="12800" b="1" dirty="0">
              <a:solidFill>
                <a:schemeClr val="bg1"/>
              </a:solidFill>
              <a:highlight>
                <a:srgbClr val="FF00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⇒</a:t>
            </a:r>
            <a:r>
              <a:rPr lang="ja-JP" altLang="en-US" sz="12800" b="1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見える化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WHEN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、</a:t>
            </a:r>
            <a:r>
              <a:rPr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WHAT</a:t>
            </a:r>
          </a:p>
          <a:p>
            <a:pPr marL="0" indent="0">
              <a:buNone/>
            </a:pPr>
            <a:r>
              <a:rPr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     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中期事業計画策定</a:t>
            </a:r>
            <a:endParaRPr lang="en-US" altLang="ja-JP" sz="12800" b="1" dirty="0"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endParaRPr lang="en-US" altLang="ja-JP" sz="56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kumimoji="1"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(3) </a:t>
            </a:r>
            <a:r>
              <a:rPr kumimoji="1"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文庫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教会の</a:t>
            </a:r>
            <a:r>
              <a:rPr lang="ja-JP" altLang="en-US" sz="128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実行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⇒「</a:t>
            </a:r>
            <a:r>
              <a:rPr lang="ja-JP" altLang="en-US" sz="128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アクション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」⇒</a:t>
            </a:r>
            <a:r>
              <a:rPr lang="en-US" altLang="ja-JP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HOW</a:t>
            </a:r>
          </a:p>
          <a:p>
            <a:pPr marL="0" indent="0">
              <a:buNone/>
            </a:pP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⇒</a:t>
            </a:r>
            <a:r>
              <a:rPr lang="ja-JP" altLang="en-US" sz="12800" b="1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実現化の方策：昨年度を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</a:t>
            </a:r>
            <a:endParaRPr lang="en-US" altLang="ja-JP" sz="128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　</a:t>
            </a:r>
            <a:r>
              <a:rPr lang="ja-JP" altLang="en-US" sz="12800" b="1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踏まえ今年度事業実施</a:t>
            </a:r>
            <a:endParaRPr lang="en-US" altLang="ja-JP" sz="12800" b="1" dirty="0">
              <a:highlight>
                <a:srgbClr val="FF00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⇒</a:t>
            </a:r>
            <a:r>
              <a:rPr lang="ja-JP" altLang="en-US" sz="12800" b="1" dirty="0"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実施方法</a:t>
            </a:r>
            <a:r>
              <a:rPr lang="ja-JP" altLang="en-US" sz="12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12800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次回の懇談　</a:t>
            </a:r>
            <a:endParaRPr kumimoji="1" lang="en-US" altLang="ja-JP" sz="12800" b="1" dirty="0">
              <a:highlight>
                <a:srgbClr val="00FF00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88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</a:t>
            </a:r>
          </a:p>
          <a:p>
            <a:pPr marL="0" indent="0">
              <a:buNone/>
            </a:pPr>
            <a:r>
              <a:rPr kumimoji="1" lang="ja-JP" altLang="en-US" dirty="0"/>
              <a:t>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73757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C5EBE-213A-46DC-B7F1-8C21621B9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691480"/>
          </a:xfrm>
        </p:spPr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● </a:t>
            </a:r>
            <a:r>
              <a:rPr lang="ja-JP" altLang="en-US" sz="3800" b="1" dirty="0">
                <a:solidFill>
                  <a:schemeClr val="bg1"/>
                </a:solidFill>
                <a:highlight>
                  <a:srgbClr val="8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文庫教会の目標</a:t>
            </a: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：「</a:t>
            </a:r>
            <a:r>
              <a:rPr lang="ja-JP" altLang="en-US" sz="38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ビジョン</a:t>
            </a: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」</a:t>
            </a:r>
            <a:br>
              <a:rPr lang="en-US" altLang="ja-JP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　　　　　　⇒「</a:t>
            </a:r>
            <a:r>
              <a:rPr lang="ja-JP" altLang="en-US" sz="3800" b="1" dirty="0">
                <a:solidFill>
                  <a:prstClr val="black"/>
                </a:solidFill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中期事業計画策定</a:t>
            </a:r>
            <a:r>
              <a:rPr lang="ja-JP" altLang="en-US" sz="38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」</a:t>
            </a:r>
            <a:br>
              <a:rPr lang="en-US" altLang="ja-JP" sz="3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158E65-108F-40CB-AD8C-03E009A98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26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懇談会テーマ</a:t>
            </a:r>
            <a:r>
              <a:rPr lang="ja-JP" altLang="en-US" sz="2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⇒文庫教会の</a:t>
            </a:r>
            <a:r>
              <a:rPr lang="ja-JP" altLang="en-US" sz="2600" b="1" dirty="0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持続的発展</a:t>
            </a:r>
            <a:r>
              <a:rPr lang="ja-JP" altLang="en-US" sz="26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ja-JP" altLang="en-US" sz="2600" b="1" dirty="0">
                <a:solidFill>
                  <a:schemeClr val="bg1"/>
                </a:solidFill>
                <a:highlight>
                  <a:srgbClr val="8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運営方針の見直し</a:t>
            </a:r>
            <a:r>
              <a:rPr lang="ja-JP" altLang="en-US" sz="2600" b="1" dirty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 　 </a:t>
            </a:r>
            <a:endParaRPr lang="en-US" altLang="ja-JP" sz="2600" b="1" dirty="0">
              <a:solidFill>
                <a:schemeClr val="bg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* </a:t>
            </a:r>
            <a:r>
              <a:rPr lang="en-US" altLang="ja-JP" sz="2400" b="1" dirty="0">
                <a:solidFill>
                  <a:prstClr val="white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SDGs</a:t>
            </a: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</a:t>
            </a:r>
            <a:r>
              <a:rPr lang="en-US" altLang="ja-JP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Sustainable Development Goals</a:t>
            </a: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）</a:t>
            </a: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* </a:t>
            </a:r>
            <a:r>
              <a:rPr lang="en-US" altLang="ja-JP" sz="2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vision</a:t>
            </a:r>
            <a:r>
              <a:rPr lang="ja-JP" altLang="en-US" sz="2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（「将来の見通し」「未来像」「構想」）</a:t>
            </a:r>
            <a:endParaRPr lang="en-US" altLang="ja-JP" sz="24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* </a:t>
            </a:r>
            <a:r>
              <a:rPr lang="en-US" altLang="ja-JP" sz="2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WHEH</a:t>
            </a:r>
            <a:r>
              <a:rPr lang="ja-JP" altLang="en-US" sz="2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？、</a:t>
            </a:r>
            <a:r>
              <a:rPr lang="en-US" altLang="ja-JP" sz="2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WHAT</a:t>
            </a:r>
            <a:r>
              <a:rPr lang="ja-JP" altLang="en-US" sz="24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？</a:t>
            </a:r>
            <a:r>
              <a:rPr lang="ja-JP" altLang="en-US" sz="2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（いつまでに、何をするか）</a:t>
            </a:r>
            <a:endParaRPr lang="en-US" altLang="ja-JP" sz="24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ja-JP" altLang="en-US" sz="24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 ①</a:t>
            </a:r>
            <a:r>
              <a:rPr lang="ja-JP" altLang="en-US" sz="2400" b="1" dirty="0">
                <a:solidFill>
                  <a:schemeClr val="bg1"/>
                </a:solidFill>
                <a:highlight>
                  <a:srgbClr val="0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人事</a:t>
            </a: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：牧師招聘委員会立上げ</a:t>
            </a:r>
            <a:r>
              <a:rPr lang="ja-JP" altLang="en-US" sz="24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en-US" altLang="ja-JP" sz="24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2021</a:t>
            </a:r>
            <a:r>
              <a:rPr lang="ja-JP" altLang="en-US" sz="24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年度事業</a:t>
            </a:r>
            <a:endParaRPr lang="en-US" altLang="ja-JP" sz="2400" b="1" dirty="0">
              <a:solidFill>
                <a:srgbClr val="FF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ja-JP" altLang="en-US" sz="10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 ②</a:t>
            </a:r>
            <a:r>
              <a:rPr lang="ja-JP" altLang="en-US" sz="2400" b="1" dirty="0">
                <a:solidFill>
                  <a:schemeClr val="bg1"/>
                </a:solidFill>
                <a:highlight>
                  <a:srgbClr val="800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財務</a:t>
            </a: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ja-JP" altLang="en-US" sz="2400" b="1" dirty="0">
                <a:solidFill>
                  <a:schemeClr val="bg1"/>
                </a:solidFill>
                <a:highlight>
                  <a:srgbClr val="800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運営経費の見直し</a:t>
            </a:r>
            <a:r>
              <a:rPr lang="ja-JP" altLang="en-US" sz="2400" b="1" dirty="0">
                <a:solidFill>
                  <a:prstClr val="black"/>
                </a:solidFill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第一献金</a:t>
            </a: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900" b="1" dirty="0">
              <a:solidFill>
                <a:srgbClr val="FF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 </a:t>
            </a: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③</a:t>
            </a:r>
            <a:r>
              <a:rPr lang="ja-JP" altLang="en-US" sz="2400" b="1" dirty="0">
                <a:solidFill>
                  <a:schemeClr val="bg1"/>
                </a:solidFill>
                <a:highlight>
                  <a:srgbClr val="0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施設</a:t>
            </a:r>
            <a:r>
              <a:rPr lang="ja-JP" altLang="en-US" sz="24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：</a:t>
            </a:r>
            <a:r>
              <a:rPr lang="ja-JP" altLang="en-US" sz="2400" b="1" dirty="0">
                <a:solidFill>
                  <a:schemeClr val="bg1"/>
                </a:solidFill>
                <a:highlight>
                  <a:srgbClr val="00808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修繕積立金</a:t>
            </a: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、</a:t>
            </a:r>
            <a:r>
              <a:rPr lang="ja-JP" altLang="en-US" sz="2400" b="1" dirty="0">
                <a:solidFill>
                  <a:schemeClr val="bg1"/>
                </a:solidFill>
                <a:highlight>
                  <a:srgbClr val="8080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減価償却</a:t>
            </a: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（木造耐用年数：</a:t>
            </a:r>
            <a:r>
              <a:rPr lang="en-US" altLang="ja-JP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24</a:t>
            </a:r>
            <a:r>
              <a:rPr lang="ja-JP" altLang="en-US" sz="24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年）</a:t>
            </a:r>
            <a:endParaRPr lang="en-US" altLang="ja-JP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r>
              <a:rPr lang="ja-JP" altLang="en-US" sz="22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　　　　　　　　 </a:t>
            </a:r>
            <a:r>
              <a:rPr lang="ja-JP" altLang="en-US" sz="22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ja-JP" altLang="en-US" sz="22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第二献金（予約）</a:t>
            </a:r>
          </a:p>
          <a:p>
            <a:pPr marL="0" lvl="0" indent="0">
              <a:buNone/>
            </a:pPr>
            <a:r>
              <a:rPr lang="ja-JP" altLang="en-US" sz="22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</a:t>
            </a:r>
            <a:endParaRPr lang="ja-JP" altLang="en-US" sz="24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892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6B2AF9-9D74-4018-A2F8-A5E6BF613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36104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br>
              <a:rPr lang="en-US" altLang="ja-JP" sz="2200" b="1" dirty="0">
                <a:solidFill>
                  <a:srgbClr val="FF0000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r>
              <a:rPr lang="ja-JP" altLang="en-US" sz="4000" b="1" dirty="0"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● </a:t>
            </a:r>
            <a:r>
              <a:rPr lang="ja-JP" altLang="en-US" sz="40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  <a:t>懇談会の方法：</a:t>
            </a:r>
            <a:br>
              <a:rPr lang="en-US" altLang="ja-JP" sz="4000" b="1" dirty="0">
                <a:solidFill>
                  <a:prstClr val="black"/>
                </a:solidFill>
                <a:highlight>
                  <a:srgbClr val="FF00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  <a:cs typeface="+mn-cs"/>
              </a:rPr>
            </a:br>
            <a:endParaRPr kumimoji="1" lang="ja-JP" altLang="en-US" sz="4000" dirty="0">
              <a:highlight>
                <a:srgbClr val="FF00FF"/>
              </a:highlight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1FDB41-C2E5-45E7-AACE-DDD983EB8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340768"/>
            <a:ext cx="8424936" cy="4785395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endParaRPr lang="en-US" altLang="ja-JP" sz="35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 algn="ctr">
              <a:buNone/>
            </a:pPr>
            <a:r>
              <a:rPr lang="ja-JP" altLang="en-US" sz="3500" b="1" dirty="0">
                <a:solidFill>
                  <a:prstClr val="black"/>
                </a:solidFill>
                <a:highlight>
                  <a:srgbClr val="00FFFF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アイスブレイク・ブレインストーミング・ＫＪ法</a:t>
            </a:r>
            <a:endParaRPr lang="en-US" altLang="ja-JP" sz="3500" b="1" dirty="0">
              <a:solidFill>
                <a:prstClr val="black"/>
              </a:solidFill>
              <a:highlight>
                <a:srgbClr val="00FFFF"/>
              </a:highlight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2200" b="1" dirty="0">
              <a:solidFill>
                <a:prstClr val="black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b="1" dirty="0">
              <a:solidFill>
                <a:srgbClr val="FF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r>
              <a:rPr lang="ja-JP" altLang="en-US" sz="3900" b="1" dirty="0">
                <a:highlight>
                  <a:srgbClr val="FF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アイスブレイク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⇒（グループ分け）</a:t>
            </a:r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lvl="0" indent="0">
              <a:buNone/>
            </a:pPr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r>
              <a:rPr lang="ja-JP" altLang="en-US" sz="3900" b="1" dirty="0">
                <a:highlight>
                  <a:srgbClr val="00FF0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ブレインストーミング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⇒（水平・量）</a:t>
            </a:r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endParaRPr lang="en-US" altLang="ja-JP" sz="3900" b="1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lvl="0"/>
            <a:r>
              <a:rPr lang="ja-JP" altLang="en-US" sz="3900" b="1" dirty="0">
                <a:solidFill>
                  <a:srgbClr val="FF0000"/>
                </a:solidFill>
                <a:highlight>
                  <a:srgbClr val="C0C0C0"/>
                </a:highlight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ＫＪ法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</a:t>
            </a:r>
            <a:r>
              <a:rPr lang="ja-JP" altLang="en-US" sz="3900" b="1" dirty="0">
                <a:solidFill>
                  <a:srgbClr val="FF0000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</a:t>
            </a:r>
            <a:r>
              <a:rPr lang="ja-JP" altLang="en-US" sz="3900" b="1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⇒（</a:t>
            </a:r>
            <a:r>
              <a:rPr lang="ja-JP" altLang="en-US" sz="3900" b="1" dirty="0">
                <a:solidFill>
                  <a:prstClr val="black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結合・順位）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8816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C00000"/>
                </a:solidFill>
              </a:rPr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A</a:t>
            </a:r>
            <a:r>
              <a:rPr lang="ja-JP" altLang="en-US" dirty="0"/>
              <a:t>班：　発表者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B</a:t>
            </a:r>
            <a:r>
              <a:rPr lang="ja-JP" altLang="en-US" dirty="0"/>
              <a:t>班：　発表者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C</a:t>
            </a:r>
            <a:r>
              <a:rPr lang="ja-JP" altLang="en-US" dirty="0"/>
              <a:t>班：　発表者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723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C00000"/>
                </a:solidFill>
              </a:rPr>
              <a:t>祈り</a:t>
            </a:r>
            <a:r>
              <a:rPr kumimoji="1" lang="ja-JP" altLang="en-US" sz="4800">
                <a:solidFill>
                  <a:srgbClr val="C00000"/>
                </a:solidFill>
              </a:rPr>
              <a:t>と賛美の時</a:t>
            </a:r>
            <a:endParaRPr kumimoji="1" lang="ja-JP" altLang="en-US" sz="4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・祈りの時：　各班で、全員で</a:t>
            </a:r>
            <a:endParaRPr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endParaRPr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・ゴスペル賛美：　シャローム</a:t>
            </a:r>
            <a:endParaRPr kumimoji="1" lang="en-US" altLang="ja-JP" sz="3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158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4004</TotalTime>
  <Words>799</Words>
  <Application>Microsoft Office PowerPoint</Application>
  <PresentationFormat>画面に合わせる (4:3)</PresentationFormat>
  <Paragraphs>104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AR P丸ゴシック体M</vt:lpstr>
      <vt:lpstr>ＭＳ Ｐゴシック</vt:lpstr>
      <vt:lpstr>Arial</vt:lpstr>
      <vt:lpstr>Calibri</vt:lpstr>
      <vt:lpstr>Office ​​テーマ</vt:lpstr>
      <vt:lpstr>２０２０年度後期教会懇談会</vt:lpstr>
      <vt:lpstr>ゴスペル賛美</vt:lpstr>
      <vt:lpstr>オリエンテーション</vt:lpstr>
      <vt:lpstr>● 文庫教会の2020年度事業 </vt:lpstr>
      <vt:lpstr>オリエンテーション</vt:lpstr>
      <vt:lpstr>● 文庫教会の目標：「ビジョン」 　　　　　　⇒「中期事業計画策定」 </vt:lpstr>
      <vt:lpstr> ● 懇談会の方法： </vt:lpstr>
      <vt:lpstr>まとめ</vt:lpstr>
      <vt:lpstr>祈りと賛美の時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２０１９年度前期教会懇談会</dc:title>
  <dc:creator>mike</dc:creator>
  <cp:lastModifiedBy>森島 牧人</cp:lastModifiedBy>
  <cp:revision>166</cp:revision>
  <cp:lastPrinted>2020-11-21T15:21:49Z</cp:lastPrinted>
  <dcterms:created xsi:type="dcterms:W3CDTF">2019-07-22T05:10:14Z</dcterms:created>
  <dcterms:modified xsi:type="dcterms:W3CDTF">2020-11-21T15:26:36Z</dcterms:modified>
</cp:coreProperties>
</file>