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79" r:id="rId5"/>
    <p:sldId id="265" r:id="rId6"/>
    <p:sldId id="276" r:id="rId7"/>
    <p:sldId id="266" r:id="rId8"/>
    <p:sldId id="263" r:id="rId9"/>
    <p:sldId id="264" r:id="rId10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3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4371-9550-4EDC-9F03-1C7373742E0C}" type="datetimeFigureOut">
              <a:rPr kumimoji="1" lang="ja-JP" altLang="en-US" smtClean="0"/>
              <a:t>2021/11/13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84177"/>
          </a:xfrm>
        </p:spPr>
        <p:txBody>
          <a:bodyPr/>
          <a:lstStyle/>
          <a:p>
            <a:r>
              <a:rPr lang="en-US" altLang="ja-JP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2021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</a:t>
            </a:r>
            <a:r>
              <a:rPr kumimoji="1" lang="ja-JP" altLang="en-US" b="1" dirty="0">
                <a:solidFill>
                  <a:srgbClr val="FF0000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後期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教会懇談会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69368" y="2912749"/>
            <a:ext cx="6400800" cy="30963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en-US" altLang="ja-JP" dirty="0">
                <a:solidFill>
                  <a:schemeClr val="tx1"/>
                </a:solidFill>
              </a:rPr>
              <a:t>1.</a:t>
            </a:r>
            <a:r>
              <a:rPr lang="ja-JP" altLang="en-US" dirty="0">
                <a:solidFill>
                  <a:schemeClr val="tx1"/>
                </a:solidFill>
              </a:rPr>
              <a:t>　讃美・開会祈祷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2.</a:t>
            </a:r>
            <a:r>
              <a:rPr lang="ja-JP" altLang="en-US" dirty="0">
                <a:solidFill>
                  <a:schemeClr val="tx1"/>
                </a:solidFill>
              </a:rPr>
              <a:t>　オリエンテーション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3.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2020</a:t>
            </a:r>
            <a:r>
              <a:rPr lang="ja-JP" altLang="en-US" dirty="0">
                <a:solidFill>
                  <a:schemeClr val="tx1"/>
                </a:solidFill>
              </a:rPr>
              <a:t>年度後期懇談会報告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4.</a:t>
            </a:r>
            <a:r>
              <a:rPr lang="ja-JP" altLang="en-US" dirty="0">
                <a:solidFill>
                  <a:schemeClr val="tx1"/>
                </a:solidFill>
              </a:rPr>
              <a:t>　ブレイン・ストーミング（懇談）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kumimoji="1" lang="en-US" altLang="ja-JP" dirty="0">
                <a:solidFill>
                  <a:schemeClr val="tx1"/>
                </a:solidFill>
              </a:rPr>
              <a:t>.</a:t>
            </a:r>
            <a:r>
              <a:rPr kumimoji="1" lang="ja-JP" altLang="en-US" dirty="0">
                <a:solidFill>
                  <a:schemeClr val="tx1"/>
                </a:solidFill>
              </a:rPr>
              <a:t>　まとめ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5.</a:t>
            </a:r>
            <a:r>
              <a:rPr lang="ja-JP" altLang="en-US" dirty="0">
                <a:solidFill>
                  <a:schemeClr val="tx1"/>
                </a:solidFill>
              </a:rPr>
              <a:t>　閉会祈祷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21328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accent5">
                    <a:lumMod val="75000"/>
                  </a:schemeClr>
                </a:solidFill>
              </a:rPr>
              <a:t>・プログラム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416809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讃美と開会祈祷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1701800" indent="-170180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・賛美</a:t>
            </a:r>
            <a:r>
              <a:rPr kumimoji="1" lang="ja-JP" altLang="en-US" sz="3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28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「歌いつづけよう主の愛を」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1795463" indent="-1795463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　　  </a:t>
            </a:r>
            <a:r>
              <a:rPr lang="en-US" altLang="ja-JP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52</a:t>
            </a: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「主の手足になろう」</a:t>
            </a: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・開会祈祷：　森島惠</a:t>
            </a: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10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highlight>
                  <a:srgbClr val="00FF00"/>
                </a:highlight>
                <a:latin typeface="+mj-ea"/>
              </a:rPr>
              <a:t>オリエンテーション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</p:spPr>
        <p:txBody>
          <a:bodyPr>
            <a:normAutofit fontScale="25000" lnSpcReduction="20000"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(1)</a:t>
            </a:r>
            <a:r>
              <a:rPr lang="ja-JP" altLang="en-US" sz="12800" dirty="0">
                <a:latin typeface="+mn-ea"/>
              </a:rPr>
              <a:t>　教会の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目的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⇒「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ミッション</a:t>
            </a: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  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WHY?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⇒「使命」⇒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主の派遣</a:t>
            </a:r>
            <a:endParaRPr lang="en-US" altLang="ja-JP" sz="12800" b="1" dirty="0"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（前々回懇談会）</a:t>
            </a:r>
            <a:endParaRPr lang="en-US" altLang="ja-JP" sz="12800" b="1" dirty="0">
              <a:solidFill>
                <a:schemeClr val="bg1"/>
              </a:solidFill>
              <a:highlight>
                <a:srgbClr val="8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56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(2) </a:t>
            </a:r>
            <a:r>
              <a:rPr kumimoji="1"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kumimoji="1" lang="ja-JP" altLang="en-US" sz="12800" b="1" dirty="0">
                <a:solidFill>
                  <a:schemeClr val="bg1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目標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ビジョン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見える化</a:t>
            </a:r>
            <a:endParaRPr lang="en-US" altLang="ja-JP" sz="128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WHEN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r>
              <a:rPr lang="ja-JP" altLang="en-US" sz="12800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WHAT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endParaRPr lang="en-US" altLang="ja-JP" sz="12800" b="1" dirty="0">
              <a:solidFill>
                <a:schemeClr val="bg1"/>
              </a:solidFill>
              <a:highlight>
                <a:srgbClr val="0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中期事業計画策定のため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8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（前回の懇談会）</a:t>
            </a:r>
            <a:endParaRPr lang="en-US" altLang="ja-JP" sz="128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5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(3)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実行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アクション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HOW?</a:t>
            </a: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昨年度を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踏まえ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実施方法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今回の懇談</a:t>
            </a:r>
            <a:r>
              <a:rPr lang="ja-JP" altLang="en-US" sz="128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2800" b="1" dirty="0"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8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</a:p>
          <a:p>
            <a:pPr marL="0" indent="0">
              <a:buNone/>
            </a:pPr>
            <a:r>
              <a:rPr kumimoji="1" lang="ja-JP" altLang="en-US" dirty="0"/>
              <a:t>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21989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highlight>
                  <a:srgbClr val="00FF00"/>
                </a:highlight>
                <a:latin typeface="+mj-ea"/>
              </a:rPr>
              <a:t>オリエンテーション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</p:spPr>
        <p:txBody>
          <a:bodyPr>
            <a:normAutofit fontScale="25000" lnSpcReduction="20000"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en-US" altLang="ja-JP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(1)</a:t>
            </a:r>
            <a:r>
              <a:rPr lang="ja-JP" altLang="en-US" sz="12800" strike="sngStrike" dirty="0">
                <a:latin typeface="+mn-ea"/>
              </a:rPr>
              <a:t>　教会の</a:t>
            </a:r>
            <a:r>
              <a:rPr lang="ja-JP" altLang="en-US" sz="12800" b="1" strike="sngStrike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目的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⇒「</a:t>
            </a:r>
            <a:r>
              <a:rPr lang="ja-JP" altLang="en-US" sz="12800" b="1" strike="sngStrike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ミッション</a:t>
            </a:r>
            <a:r>
              <a:rPr lang="ja-JP" altLang="en-US" sz="12800" b="1" strike="sngStrike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endParaRPr lang="en-US" altLang="ja-JP" sz="12800" b="1" strike="sngStrike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  ⇒</a:t>
            </a:r>
            <a:r>
              <a:rPr lang="en-US" altLang="ja-JP" sz="12800" b="1" strike="sngStrike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WHY?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⇒「使命」⇒</a:t>
            </a:r>
            <a:r>
              <a:rPr lang="ja-JP" altLang="en-US" sz="12800" b="1" strike="sngStrike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主の派遣</a:t>
            </a:r>
            <a:endParaRPr lang="en-US" altLang="ja-JP" sz="12800" b="1" strike="sngStrike" dirty="0"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strike="sngStrike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strike="sngStrike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（前々回懇談会）</a:t>
            </a:r>
            <a:endParaRPr lang="en-US" altLang="ja-JP" sz="12800" b="1" strike="sngStrike" dirty="0">
              <a:solidFill>
                <a:schemeClr val="bg1"/>
              </a:solidFill>
              <a:highlight>
                <a:srgbClr val="8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5600" b="1" strike="sngStrike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(2) </a:t>
            </a:r>
            <a:r>
              <a:rPr kumimoji="1"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kumimoji="1" lang="ja-JP" altLang="en-US" sz="12800" b="1" strike="sngStrike" dirty="0">
                <a:solidFill>
                  <a:schemeClr val="bg1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目標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strike="sngStrike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ビジョン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kumimoji="1" lang="ja-JP" altLang="en-US" sz="12800" b="1" i="0" u="none" strike="sng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見える化</a:t>
            </a:r>
            <a:endParaRPr lang="en-US" altLang="ja-JP" sz="12800" b="1" strike="sngStrike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en-US" altLang="ja-JP" sz="12800" b="1" strike="sngStrike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WHEN</a:t>
            </a:r>
            <a:r>
              <a:rPr lang="ja-JP" altLang="en-US" sz="12800" b="1" strike="sngStrike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r>
              <a:rPr lang="ja-JP" altLang="en-US" sz="12800" b="1" strike="sngStrike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12800" b="1" strike="sngStrike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WHAT</a:t>
            </a:r>
            <a:r>
              <a:rPr lang="ja-JP" altLang="en-US" sz="12800" b="1" strike="sngStrike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endParaRPr lang="en-US" altLang="ja-JP" sz="12800" b="1" strike="sngStrike" dirty="0">
              <a:solidFill>
                <a:schemeClr val="bg1"/>
              </a:solidFill>
              <a:highlight>
                <a:srgbClr val="0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strike="sngStrike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中期事業計画策定のため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</a:t>
            </a:r>
            <a:endParaRPr lang="en-US" altLang="ja-JP" sz="12800" b="1" strike="sngStrike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kumimoji="1" lang="ja-JP" altLang="en-US" sz="12800" b="1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</a:t>
            </a:r>
            <a:r>
              <a:rPr kumimoji="1" lang="ja-JP" altLang="en-US" sz="12800" b="1" i="0" u="none" strike="sng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8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（前回の懇談会）</a:t>
            </a:r>
            <a:endParaRPr lang="en-US" altLang="ja-JP" sz="12800" b="1" strike="sngStrike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5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(3)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実行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アクション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HOW?</a:t>
            </a: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昨年度を</a:t>
            </a:r>
            <a:r>
              <a:rPr kumimoji="1" lang="ja-JP" altLang="en-US" sz="1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踏まえ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実施方法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今回の懇談</a:t>
            </a:r>
            <a:r>
              <a:rPr lang="ja-JP" altLang="en-US" sz="128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2800" b="1" dirty="0"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8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</a:p>
          <a:p>
            <a:pPr marL="0" indent="0">
              <a:buNone/>
            </a:pPr>
            <a:r>
              <a:rPr kumimoji="1" lang="ja-JP" altLang="en-US" dirty="0"/>
              <a:t>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18839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4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</a:t>
            </a:r>
            <a:r>
              <a:rPr lang="en-US" altLang="ja-JP" sz="4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</a:t>
            </a: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文庫教会の年度事業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ja-JP" altLang="en-US" sz="7200" b="1" dirty="0">
                <a:solidFill>
                  <a:prstClr val="white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</a:t>
            </a:r>
            <a:r>
              <a:rPr lang="en-US" altLang="ja-JP" sz="7200" b="1" dirty="0">
                <a:solidFill>
                  <a:prstClr val="white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lang="ja-JP" altLang="en-US" sz="7200" b="1" dirty="0">
                <a:solidFill>
                  <a:prstClr val="white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）これまでの懇談会で確認したこと。</a:t>
            </a:r>
            <a:endParaRPr lang="en-US" altLang="ja-JP" sz="7200" b="1" dirty="0">
              <a:solidFill>
                <a:prstClr val="white"/>
              </a:solidFill>
              <a:highlight>
                <a:srgbClr val="0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① 教会の目的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「ミッション」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WHY?</a:t>
            </a: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　　　　  ⇒</a:t>
            </a:r>
            <a:r>
              <a:rPr lang="ja-JP" altLang="en-US" sz="64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主からの</a:t>
            </a: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ミッション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</a:t>
            </a:r>
            <a:endParaRPr lang="en-US" altLang="ja-JP" sz="64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kumimoji="1" lang="en-US" altLang="ja-JP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            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FF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礼拝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教会のミッション（使命）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明確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にする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② 教会の目標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「ビジョン」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見える化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endParaRPr lang="en-US" altLang="ja-JP" sz="6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文庫教会を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教会たらしめる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          ⇒</a:t>
            </a:r>
            <a:r>
              <a:rPr lang="ja-JP" altLang="en-US" sz="64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バプテスト教会の形成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信徒の教会</a:t>
            </a:r>
            <a:endParaRPr lang="en-US" altLang="ja-JP" sz="64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⇒</a:t>
            </a:r>
            <a:r>
              <a:rPr lang="ja-JP" altLang="en-US" sz="6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信徒教育</a:t>
            </a: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が重要</a:t>
            </a:r>
            <a:endParaRPr lang="en-US" altLang="ja-JP" sz="64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学び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8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文庫教会のビジョン（目標）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共有化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する</a:t>
            </a: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endParaRPr kumimoji="1" lang="en-US" altLang="ja-JP" sz="6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64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 教会の実行</a:t>
            </a:r>
            <a:r>
              <a:rPr lang="ja-JP" altLang="en-US" sz="6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64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「アクション」</a:t>
            </a:r>
            <a:endParaRPr lang="en-US" altLang="ja-JP" sz="64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6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交わり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個々人の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タラントン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ビジョン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（目標）</a:t>
            </a:r>
            <a:r>
              <a:rPr kumimoji="1" lang="ja-JP" altLang="en-US" sz="6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に繋げ実行する</a:t>
            </a:r>
            <a:endParaRPr lang="en-US" altLang="ja-JP" sz="64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　 ①</a:t>
            </a:r>
            <a:r>
              <a:rPr lang="ja-JP" altLang="en-US" sz="3700" b="1" dirty="0">
                <a:solidFill>
                  <a:srgbClr val="00B05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礼拝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37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のミッション（使命）を</a:t>
            </a:r>
            <a:r>
              <a:rPr lang="ja-JP" altLang="en-US" sz="37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明確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にする</a:t>
            </a:r>
            <a:endParaRPr lang="en-US" altLang="ja-JP" sz="37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ja-JP" altLang="en-US" sz="37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②</a:t>
            </a:r>
            <a:r>
              <a:rPr lang="ja-JP" altLang="en-US" sz="3700" b="1" dirty="0">
                <a:solidFill>
                  <a:srgbClr val="00B0F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学び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：文庫教会のビジョン（目標）を</a:t>
            </a:r>
            <a:r>
              <a:rPr lang="ja-JP" altLang="en-US" sz="37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共有化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する</a:t>
            </a:r>
            <a:endParaRPr lang="en-US" altLang="ja-JP" sz="37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700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7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</a:t>
            </a:r>
            <a:r>
              <a:rPr lang="ja-JP" altLang="en-US" sz="3700" b="1" dirty="0">
                <a:solidFill>
                  <a:srgbClr val="7030A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交わり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37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r>
              <a:rPr lang="ja-JP" altLang="en-US" sz="37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タラントン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を教会の</a:t>
            </a:r>
            <a:r>
              <a:rPr lang="ja-JP" altLang="en-US" sz="37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ビジョン</a:t>
            </a:r>
            <a:r>
              <a:rPr lang="ja-JP" altLang="en-US" sz="37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（目標）に繋げ実行する</a:t>
            </a:r>
            <a:endParaRPr lang="en-US" altLang="ja-JP" sz="37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62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87424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3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文庫教会の実行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：「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アクション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」</a:t>
            </a:r>
            <a:br>
              <a:rPr lang="en-US" altLang="ja-JP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懇談会テーマ</a:t>
            </a:r>
            <a:r>
              <a:rPr lang="ja-JP" altLang="en-US" sz="2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ja-JP" sz="2800" b="1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2800" b="1" kern="100" dirty="0">
                <a:effectLst/>
                <a:highlight>
                  <a:srgbClr val="00FFFF"/>
                </a:highlight>
                <a:ea typeface="ＭＳ 明朝" panose="02020609040205080304" pitchFamily="17" charset="-128"/>
                <a:cs typeface="Times New Roman" panose="02020603050405020304" pitchFamily="18" charset="0"/>
              </a:rPr>
              <a:t>「宣教する教会」</a:t>
            </a:r>
            <a:endParaRPr lang="en-US" altLang="ja-JP" sz="2800" b="1" kern="100" dirty="0">
              <a:effectLst/>
              <a:highlight>
                <a:srgbClr val="00FFFF"/>
              </a:highlight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altLang="ja-JP" sz="28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ja-JP" altLang="en-US" sz="2800" b="1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　　　 </a:t>
            </a: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交わり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個々人のタラントン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教会のビジョン（目標）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に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0000"/>
                </a:highlight>
                <a:uLnTx/>
                <a:uFillTx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繋げ実行する</a:t>
            </a:r>
            <a:r>
              <a:rPr lang="ja-JP" altLang="en-US" sz="16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。</a:t>
            </a:r>
            <a:endParaRPr lang="en-US" altLang="ja-JP" sz="16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uLnTx/>
              <a:uFillTx/>
              <a:latin typeface="AR P丸ゴシック体M" panose="020B0600010101010101" pitchFamily="50" charset="-128"/>
              <a:ea typeface="AR P丸ゴシック体M" panose="020B0600010101010101" pitchFamily="50" charset="-128"/>
              <a:cs typeface="+mn-cs"/>
            </a:endParaRPr>
          </a:p>
          <a:p>
            <a:pPr marL="0" lvl="0" indent="0">
              <a:buNone/>
            </a:pPr>
            <a:r>
              <a:rPr lang="ja-JP" altLang="en-US" sz="2600" b="1" kern="100" dirty="0">
                <a:solidFill>
                  <a:prstClr val="black"/>
                </a:solidFill>
                <a:effectLst/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 panose="02020603050405020304" pitchFamily="18" charset="0"/>
              </a:rPr>
              <a:t>       ⇒</a:t>
            </a:r>
            <a:r>
              <a:rPr lang="ja-JP" altLang="ja-JP" sz="2800" b="1" kern="100" dirty="0">
                <a:effectLst/>
                <a:highlight>
                  <a:srgbClr val="00FFFF"/>
                </a:highlight>
                <a:ea typeface="ＭＳ 明朝" panose="02020609040205080304" pitchFamily="17" charset="-128"/>
                <a:cs typeface="Times New Roman" panose="02020603050405020304" pitchFamily="18" charset="0"/>
              </a:rPr>
              <a:t>「みんなで共に伝道しよう</a:t>
            </a:r>
            <a:r>
              <a:rPr lang="ja-JP" altLang="en-US" sz="2800" b="1" kern="100" dirty="0">
                <a:effectLst/>
                <a:highlight>
                  <a:srgbClr val="00FFFF"/>
                </a:highlight>
                <a:ea typeface="ＭＳ 明朝" panose="02020609040205080304" pitchFamily="17" charset="-128"/>
                <a:cs typeface="Times New Roman" panose="02020603050405020304" pitchFamily="18" charset="0"/>
              </a:rPr>
              <a:t>！</a:t>
            </a:r>
            <a:r>
              <a:rPr lang="ja-JP" altLang="ja-JP" sz="2800" b="1" kern="100" dirty="0">
                <a:effectLst/>
                <a:highlight>
                  <a:srgbClr val="00FFFF"/>
                </a:highlight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endParaRPr lang="en-US" altLang="ja-JP" sz="26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endParaRPr lang="ja-JP" altLang="en-US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92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B2AF9-9D74-4018-A2F8-A5E6BF61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br>
              <a:rPr lang="en-US" altLang="ja-JP" sz="2200" b="1" dirty="0">
                <a:solidFill>
                  <a:srgbClr val="FF0000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0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懇談会の方法：</a:t>
            </a:r>
            <a:br>
              <a:rPr lang="en-US" altLang="ja-JP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4000" dirty="0">
              <a:highlight>
                <a:srgbClr val="FF00FF"/>
              </a:highligh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1FDB41-C2E5-45E7-AACE-DDD983EB8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478539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en-US" altLang="ja-JP" sz="35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35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アイスブレイク・ブレインストーミング・ＫＪ法</a:t>
            </a:r>
            <a:endParaRPr lang="en-US" altLang="ja-JP" sz="35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⇒（グループ分け）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ブレインストーミング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⇒（水平・量）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solidFill>
                  <a:srgbClr val="FF0000"/>
                </a:solidFill>
                <a:highlight>
                  <a:srgbClr val="C0C0C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ＫＪ法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⇒（</a:t>
            </a:r>
            <a:r>
              <a:rPr lang="ja-JP" altLang="en-US" sz="3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結合・順位）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81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ja-JP" altLang="en-US" dirty="0"/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B</a:t>
            </a:r>
            <a:r>
              <a:rPr lang="ja-JP" altLang="en-US" dirty="0"/>
              <a:t>班：　発表者⇒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ja-JP" altLang="en-US" dirty="0"/>
              <a:t>班：　発表者⇒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23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祈り</a:t>
            </a:r>
            <a:r>
              <a:rPr kumimoji="1" lang="ja-JP" altLang="en-US" sz="4800">
                <a:solidFill>
                  <a:srgbClr val="C00000"/>
                </a:solidFill>
              </a:rPr>
              <a:t>と賛美の時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・祈りの時：　各班で、全員で</a:t>
            </a: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・賛美：　シャローム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58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4473</TotalTime>
  <Words>566</Words>
  <Application>Microsoft Office PowerPoint</Application>
  <PresentationFormat>画面に合わせる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 P丸ゴシック体M</vt:lpstr>
      <vt:lpstr>ＭＳ Ｐゴシック</vt:lpstr>
      <vt:lpstr>Arial</vt:lpstr>
      <vt:lpstr>Calibri</vt:lpstr>
      <vt:lpstr>Office ​​テーマ</vt:lpstr>
      <vt:lpstr>2021年度後期教会懇談会</vt:lpstr>
      <vt:lpstr>讃美と開会祈祷</vt:lpstr>
      <vt:lpstr>オリエンテーション</vt:lpstr>
      <vt:lpstr>オリエンテーション</vt:lpstr>
      <vt:lpstr>● 文庫教会の年度事業 </vt:lpstr>
      <vt:lpstr>● 文庫教会の実行：「アクション」 　　　　　 </vt:lpstr>
      <vt:lpstr> ● 懇談会の方法： </vt:lpstr>
      <vt:lpstr>まとめ</vt:lpstr>
      <vt:lpstr>祈りと賛美の時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２０１９年度前期教会懇談会</dc:title>
  <dc:creator>mike</dc:creator>
  <cp:lastModifiedBy>森島 牧人</cp:lastModifiedBy>
  <cp:revision>171</cp:revision>
  <cp:lastPrinted>2020-11-21T15:21:49Z</cp:lastPrinted>
  <dcterms:created xsi:type="dcterms:W3CDTF">2019-07-22T05:10:14Z</dcterms:created>
  <dcterms:modified xsi:type="dcterms:W3CDTF">2021-11-13T01:11:32Z</dcterms:modified>
</cp:coreProperties>
</file>