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3" r:id="rId5"/>
    <p:sldId id="284" r:id="rId6"/>
    <p:sldId id="265" r:id="rId7"/>
    <p:sldId id="276" r:id="rId8"/>
    <p:sldId id="287" r:id="rId9"/>
    <p:sldId id="266" r:id="rId10"/>
    <p:sldId id="286" r:id="rId11"/>
    <p:sldId id="263" r:id="rId12"/>
    <p:sldId id="264" r:id="rId13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3"/>
  </p:normalViewPr>
  <p:slideViewPr>
    <p:cSldViewPr>
      <p:cViewPr varScale="1">
        <p:scale>
          <a:sx n="88" d="100"/>
          <a:sy n="88" d="100"/>
        </p:scale>
        <p:origin x="123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2T06:34:35.9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0 295 24575,'4937'0'0,"-4475"-12"0,23-1 0,1130 14 0,-1467-7 0,204-37 0,-216 23 0,333-53 0,-419 64 0,-18 2 0,0 2 0,46-1 0,229 6 0,56-1 0,-278-5 0,142-31 0,-36 4 0,180 8 0,5 27 0,-113 1 0,-168-4 0,114 3 0,-176 1 0,62 17 0,4-1 0,85-2 0,400 46 0,-565-63 0,1 0 0,0-1 0,0-1 0,-1 0 0,29-9 0,-17 5 0,0 2 0,0 1 0,0 1 0,61 5 0,-22-1 0,549-2-1365,-581 0-5461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2T06:35:43.05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75 1 24575,'1'144'0,"-5"349"0,-25-2 0,-13 217 0,45 2318 0,-5-1627 0,2 1440-1365,0-2820-5461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2T06:38:52.66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 24575,'0'1235'-1365,"0"-1215"-5461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27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64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27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46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73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34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9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01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38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2022/11/12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88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24371-9550-4EDC-9F03-1C7373742E0C}" type="datetimeFigureOut">
              <a:rPr kumimoji="1" lang="ja-JP" altLang="en-US" smtClean="0"/>
              <a:t>2022/11/12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03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792087"/>
          </a:xfrm>
        </p:spPr>
        <p:txBody>
          <a:bodyPr>
            <a:normAutofit/>
          </a:bodyPr>
          <a:lstStyle/>
          <a:p>
            <a:r>
              <a:rPr lang="ja-JP" altLang="en-US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２０２２</a:t>
            </a:r>
            <a:r>
              <a:rPr kumimoji="1" lang="ja-JP" altLang="en-US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年度</a:t>
            </a:r>
            <a:r>
              <a:rPr kumimoji="1" lang="ja-JP" altLang="en-US" b="1" dirty="0">
                <a:solidFill>
                  <a:srgbClr val="FF0000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後期</a:t>
            </a:r>
            <a:r>
              <a:rPr kumimoji="1" lang="ja-JP" altLang="en-US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教会懇談会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9592" y="3745996"/>
            <a:ext cx="6400800" cy="3096344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>
                <a:solidFill>
                  <a:schemeClr val="tx1"/>
                </a:solidFill>
              </a:rPr>
              <a:t>1.</a:t>
            </a:r>
            <a:r>
              <a:rPr lang="ja-JP" altLang="en-US" dirty="0">
                <a:solidFill>
                  <a:schemeClr val="tx1"/>
                </a:solidFill>
              </a:rPr>
              <a:t>　賛美・開会祈祷</a:t>
            </a: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2.</a:t>
            </a:r>
            <a:r>
              <a:rPr lang="ja-JP" altLang="en-US" dirty="0">
                <a:solidFill>
                  <a:schemeClr val="tx1"/>
                </a:solidFill>
              </a:rPr>
              <a:t>　オリエンテーション</a:t>
            </a: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3.</a:t>
            </a:r>
            <a:r>
              <a:rPr lang="ja-JP" altLang="en-US" dirty="0">
                <a:solidFill>
                  <a:schemeClr val="tx1"/>
                </a:solidFill>
              </a:rPr>
              <a:t>　ブレイン・ストーミング（懇談）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4</a:t>
            </a:r>
            <a:r>
              <a:rPr kumimoji="1" lang="en-US" altLang="ja-JP" dirty="0">
                <a:solidFill>
                  <a:schemeClr val="tx1"/>
                </a:solidFill>
              </a:rPr>
              <a:t>.</a:t>
            </a:r>
            <a:r>
              <a:rPr kumimoji="1" lang="ja-JP" altLang="en-US" dirty="0">
                <a:solidFill>
                  <a:schemeClr val="tx1"/>
                </a:solidFill>
              </a:rPr>
              <a:t>　まとめ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5.</a:t>
            </a:r>
            <a:r>
              <a:rPr lang="ja-JP" altLang="en-US" dirty="0">
                <a:solidFill>
                  <a:schemeClr val="tx1"/>
                </a:solidFill>
              </a:rPr>
              <a:t>　閉会祈祷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608" y="3096332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solidFill>
                  <a:srgbClr val="0070C0"/>
                </a:solidFill>
              </a:rPr>
              <a:t>■</a:t>
            </a:r>
            <a:r>
              <a:rPr kumimoji="1" lang="ja-JP" altLang="en-US" sz="4000" b="1" dirty="0">
                <a:solidFill>
                  <a:srgbClr val="0070C0"/>
                </a:solidFill>
              </a:rPr>
              <a:t>プログラム：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CAD254B-CFF4-ADD1-9DAD-5D90567FE890}"/>
              </a:ext>
            </a:extLst>
          </p:cNvPr>
          <p:cNvSpPr txBox="1"/>
          <p:nvPr/>
        </p:nvSpPr>
        <p:spPr>
          <a:xfrm>
            <a:off x="1043608" y="1730344"/>
            <a:ext cx="763284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000" dirty="0">
                <a:solidFill>
                  <a:srgbClr val="0070C0"/>
                </a:solidFill>
              </a:rPr>
              <a:t>■</a:t>
            </a:r>
            <a:r>
              <a:rPr kumimoji="1" lang="ja-JP" altLang="en-US" sz="4000" b="1" dirty="0">
                <a:solidFill>
                  <a:srgbClr val="0070C0"/>
                </a:solidFill>
              </a:rPr>
              <a:t>テーマ：「教会の成長」</a:t>
            </a:r>
            <a:endParaRPr kumimoji="1" lang="en-US" altLang="ja-JP" sz="4000" b="1" dirty="0">
              <a:solidFill>
                <a:srgbClr val="0070C0"/>
              </a:solidFill>
            </a:endParaRPr>
          </a:p>
          <a:p>
            <a:r>
              <a:rPr lang="ja-JP" altLang="en-US" sz="4000" b="1" dirty="0">
                <a:solidFill>
                  <a:srgbClr val="0070C0"/>
                </a:solidFill>
              </a:rPr>
              <a:t>　　　　　　　</a:t>
            </a:r>
            <a:r>
              <a:rPr kumimoji="1" lang="en-US" altLang="ja-JP" sz="4000" b="1" dirty="0"/>
              <a:t>2023</a:t>
            </a:r>
            <a:r>
              <a:rPr kumimoji="1" lang="ja-JP" altLang="en-US" sz="4000" b="1" dirty="0"/>
              <a:t>年度の事業計画</a:t>
            </a:r>
            <a:endParaRPr kumimoji="1" lang="en-US" altLang="ja-JP" sz="4000" b="1" dirty="0"/>
          </a:p>
        </p:txBody>
      </p:sp>
    </p:spTree>
    <p:extLst>
      <p:ext uri="{BB962C8B-B14F-4D97-AF65-F5344CB8AC3E}">
        <p14:creationId xmlns:p14="http://schemas.microsoft.com/office/powerpoint/2010/main" val="416809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E91662-E28B-DCBD-776A-5D06208D4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懇談のテーマ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AFB56D-7B52-CB1C-D7DA-F26D31D38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462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　　　　　　　　　　　（強み）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（１）出て行こう　　　　　　　　</a:t>
            </a:r>
            <a:r>
              <a:rPr lang="ja-JP" altLang="en-US" dirty="0"/>
              <a:t>（２）迎えよう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　　　　　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　　　　　　　　（弱み）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インク 8">
                <a:extLst>
                  <a:ext uri="{FF2B5EF4-FFF2-40B4-BE49-F238E27FC236}">
                    <a16:creationId xmlns:a16="http://schemas.microsoft.com/office/drawing/2014/main" id="{C95E3C03-3CC2-82EE-22BE-5D670383625F}"/>
                  </a:ext>
                </a:extLst>
              </p14:cNvPr>
              <p14:cNvContentPartPr/>
              <p14:nvPr/>
            </p14:nvContentPartPr>
            <p14:xfrm>
              <a:off x="2151017" y="4151863"/>
              <a:ext cx="4812480" cy="106560"/>
            </p14:xfrm>
          </p:contentPart>
        </mc:Choice>
        <mc:Fallback xmlns="">
          <p:pic>
            <p:nvPicPr>
              <p:cNvPr id="9" name="インク 8">
                <a:extLst>
                  <a:ext uri="{FF2B5EF4-FFF2-40B4-BE49-F238E27FC236}">
                    <a16:creationId xmlns:a16="http://schemas.microsoft.com/office/drawing/2014/main" id="{C95E3C03-3CC2-82EE-22BE-5D67038362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33017" y="4133863"/>
                <a:ext cx="4848120" cy="14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インク 10">
                <a:extLst>
                  <a:ext uri="{FF2B5EF4-FFF2-40B4-BE49-F238E27FC236}">
                    <a16:creationId xmlns:a16="http://schemas.microsoft.com/office/drawing/2014/main" id="{32507F44-BC34-AACC-AAF2-C4C465753C29}"/>
                  </a:ext>
                </a:extLst>
              </p14:cNvPr>
              <p14:cNvContentPartPr/>
              <p14:nvPr/>
            </p14:nvContentPartPr>
            <p14:xfrm>
              <a:off x="4109417" y="2228743"/>
              <a:ext cx="27360" cy="3283560"/>
            </p14:xfrm>
          </p:contentPart>
        </mc:Choice>
        <mc:Fallback xmlns="">
          <p:pic>
            <p:nvPicPr>
              <p:cNvPr id="11" name="インク 10">
                <a:extLst>
                  <a:ext uri="{FF2B5EF4-FFF2-40B4-BE49-F238E27FC236}">
                    <a16:creationId xmlns:a16="http://schemas.microsoft.com/office/drawing/2014/main" id="{32507F44-BC34-AACC-AAF2-C4C465753C2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91777" y="2211103"/>
                <a:ext cx="63000" cy="331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" name="インク 17">
                <a:extLst>
                  <a:ext uri="{FF2B5EF4-FFF2-40B4-BE49-F238E27FC236}">
                    <a16:creationId xmlns:a16="http://schemas.microsoft.com/office/drawing/2014/main" id="{22CA5E41-5076-6A98-7267-CD055244A4EE}"/>
                  </a:ext>
                </a:extLst>
              </p14:cNvPr>
              <p14:cNvContentPartPr/>
              <p14:nvPr/>
            </p14:nvContentPartPr>
            <p14:xfrm>
              <a:off x="4110137" y="5459743"/>
              <a:ext cx="360" cy="452520"/>
            </p14:xfrm>
          </p:contentPart>
        </mc:Choice>
        <mc:Fallback xmlns="">
          <p:pic>
            <p:nvPicPr>
              <p:cNvPr id="18" name="インク 17">
                <a:extLst>
                  <a:ext uri="{FF2B5EF4-FFF2-40B4-BE49-F238E27FC236}">
                    <a16:creationId xmlns:a16="http://schemas.microsoft.com/office/drawing/2014/main" id="{22CA5E41-5076-6A98-7267-CD055244A4E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092137" y="5442103"/>
                <a:ext cx="36000" cy="48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2034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A</a:t>
            </a:r>
            <a:r>
              <a:rPr lang="ja-JP" altLang="en-US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班：　発表者⇒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B</a:t>
            </a:r>
            <a:r>
              <a:rPr lang="ja-JP" altLang="en-US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班：　発表者⇒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C</a:t>
            </a:r>
            <a:r>
              <a:rPr lang="ja-JP" altLang="en-US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班：　発表者⇒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723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>
                <a:solidFill>
                  <a:srgbClr val="C00000"/>
                </a:solidFill>
              </a:rPr>
              <a:t>祈り</a:t>
            </a:r>
            <a:r>
              <a:rPr kumimoji="1" lang="ja-JP" altLang="en-US" sz="4800">
                <a:solidFill>
                  <a:srgbClr val="C00000"/>
                </a:solidFill>
              </a:rPr>
              <a:t>と賛美の時</a:t>
            </a:r>
            <a:endParaRPr kumimoji="1" lang="ja-JP" altLang="en-US" sz="4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r>
              <a:rPr lang="ja-JP" altLang="en-US" sz="3600" b="1" dirty="0">
                <a:solidFill>
                  <a:schemeClr val="accent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・祈りの時：　各班で、全員で</a:t>
            </a:r>
            <a:endParaRPr lang="en-US" altLang="ja-JP" sz="3600" b="1" dirty="0">
              <a:solidFill>
                <a:schemeClr val="accent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kumimoji="1"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r>
              <a:rPr lang="ja-JP" altLang="en-US" sz="3600" dirty="0">
                <a:solidFill>
                  <a:schemeClr val="accent3">
                    <a:lumMod val="7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・賛美の時</a:t>
            </a:r>
            <a:r>
              <a:rPr lang="ja-JP" altLang="en-US" sz="3600">
                <a:solidFill>
                  <a:schemeClr val="accent3">
                    <a:lumMod val="7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　全員で「シャローム」</a:t>
            </a:r>
            <a:endParaRPr kumimoji="1" lang="en-US" altLang="ja-JP" sz="3600" dirty="0">
              <a:solidFill>
                <a:schemeClr val="accent3">
                  <a:lumMod val="75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51123B-E9FF-EE56-66D9-FDA172247461}"/>
              </a:ext>
            </a:extLst>
          </p:cNvPr>
          <p:cNvSpPr txBox="1"/>
          <p:nvPr/>
        </p:nvSpPr>
        <p:spPr>
          <a:xfrm>
            <a:off x="2286000" y="324651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三教会合同キャロリング（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0000FF"/>
                </a:highlight>
              </a:rPr>
              <a:t>12/17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）</a:t>
            </a:r>
            <a:r>
              <a:rPr kumimoji="1" lang="ja-JP" altLang="en-US" dirty="0"/>
              <a:t>、</a:t>
            </a:r>
          </a:p>
        </p:txBody>
      </p:sp>
    </p:spTree>
    <p:extLst>
      <p:ext uri="{BB962C8B-B14F-4D97-AF65-F5344CB8AC3E}">
        <p14:creationId xmlns:p14="http://schemas.microsoft.com/office/powerpoint/2010/main" val="302158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>
                <a:solidFill>
                  <a:srgbClr val="C00000"/>
                </a:solidFill>
              </a:rPr>
              <a:t>讃美と開会祈祷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6104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pPr marL="1701800" indent="-1701800">
              <a:buNone/>
            </a:pP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・</a:t>
            </a:r>
            <a:r>
              <a:rPr kumimoji="1" lang="ja-JP" altLang="en-US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賛美</a:t>
            </a:r>
            <a:r>
              <a:rPr lang="ja-JP" altLang="en-US" sz="112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kumimoji="1" lang="ja-JP" altLang="en-US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kumimoji="1" lang="en-US" altLang="ja-JP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Ⅱ-189</a:t>
            </a:r>
            <a:r>
              <a:rPr kumimoji="1" lang="ja-JP" altLang="en-US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「丘の上の教会」</a:t>
            </a:r>
            <a:endParaRPr kumimoji="1" lang="en-US" altLang="ja-JP" sz="1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95463" indent="-1795463">
              <a:buNone/>
            </a:pPr>
            <a:endParaRPr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95463" indent="-1795463">
              <a:buNone/>
            </a:pP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・主題聖句：　詩編</a:t>
            </a:r>
            <a:r>
              <a:rPr lang="en-US" altLang="ja-JP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55</a:t>
            </a: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en-US" altLang="ja-JP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23a</a:t>
            </a:r>
          </a:p>
          <a:p>
            <a:pPr marL="1795463" indent="-1795463">
              <a:buNone/>
            </a:pPr>
            <a:endParaRPr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11200" b="1" dirty="0">
                <a:solidFill>
                  <a:srgbClr val="C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「あなたの重荷を主にゆだねよ／主はあなたを</a:t>
            </a:r>
            <a:endParaRPr lang="en-US" altLang="ja-JP" sz="11200" b="1" dirty="0">
              <a:solidFill>
                <a:srgbClr val="C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1200" b="1" dirty="0">
                <a:solidFill>
                  <a:srgbClr val="C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支えてくださる。」</a:t>
            </a:r>
            <a:endParaRPr lang="en-US" altLang="ja-JP" sz="11200" b="1" dirty="0">
              <a:solidFill>
                <a:srgbClr val="C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・開会祈祷：　森島牧人 牧師</a:t>
            </a:r>
            <a:endParaRPr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kumimoji="1"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endParaRPr kumimoji="1"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310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ja-JP" altLang="en-US" sz="4800" dirty="0">
                <a:solidFill>
                  <a:srgbClr val="C00000"/>
                </a:solidFill>
              </a:rPr>
              <a:t>讃　美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pPr marL="1701800" indent="-1701800" algn="ctr">
              <a:buNone/>
            </a:pP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kumimoji="1" lang="en-US" altLang="ja-JP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Ⅱ-189</a:t>
            </a:r>
            <a:r>
              <a:rPr kumimoji="1" lang="ja-JP" altLang="en-US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「丘の上の教会」</a:t>
            </a:r>
            <a:endParaRPr kumimoji="1" lang="en-US" altLang="ja-JP" sz="1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 </a:t>
            </a:r>
            <a:r>
              <a:rPr kumimoji="1" lang="en-US" altLang="ja-JP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1. </a:t>
            </a: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丘の上の教会へ　のぼる石だたみ、　　　</a:t>
            </a: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  春は桜のはなびら、てのひらにうけてのぼる。　　</a:t>
            </a:r>
            <a:r>
              <a:rPr lang="ja-JP" altLang="en-US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 </a:t>
            </a:r>
            <a:endParaRPr lang="en-US" altLang="ja-JP" sz="8000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lang="ja-JP" altLang="en-US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（おりかえし）</a:t>
            </a: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lang="ja-JP" altLang="en-US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 　ほら、ディン ドン、ディン ドン</a:t>
            </a:r>
            <a:r>
              <a:rPr lang="en-US" altLang="ja-JP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…</a:t>
            </a:r>
          </a:p>
          <a:p>
            <a:pPr marL="1701800" indent="-1701800">
              <a:buNone/>
            </a:pP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 　さやかにやさしく　ベルは鳴りわたる。</a:t>
            </a: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 ああ、なつかしい教会へ　きょうこそみんなで帰ろう。</a:t>
            </a: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lang="ja-JP" altLang="en-US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 </a:t>
            </a:r>
            <a:r>
              <a:rPr lang="en-US" altLang="ja-JP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2. </a:t>
            </a:r>
            <a:r>
              <a:rPr lang="ja-JP" altLang="en-US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夏はみどりさわやか　陰も涼しくて、</a:t>
            </a:r>
            <a:endParaRPr lang="en-US" altLang="ja-JP" sz="8000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en-US" altLang="ja-JP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</a:t>
            </a:r>
            <a:r>
              <a:rPr lang="ja-JP" altLang="en-US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高く口笛吹いては、肩組み合わせてのぼる。</a:t>
            </a:r>
            <a:endParaRPr lang="en-US" altLang="ja-JP" sz="8000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lang="ja-JP" altLang="en-US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 </a:t>
            </a:r>
            <a:r>
              <a:rPr lang="en-US" altLang="ja-JP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3. </a:t>
            </a:r>
            <a:r>
              <a:rPr lang="ja-JP" altLang="en-US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丘の上を望めば　空に羊ぐも、</a:t>
            </a:r>
            <a:endParaRPr lang="en-US" altLang="ja-JP" sz="8000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秋の陽をあびてひかる、レンガの塔の十字架。</a:t>
            </a: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 </a:t>
            </a: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en-US" altLang="ja-JP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4. </a:t>
            </a: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雪の降る夜みんなで　歌声あわせた</a:t>
            </a: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小さいときの思い出が、</a:t>
            </a:r>
            <a:r>
              <a:rPr lang="ja-JP" altLang="en-US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いまこころに鳴りひびく。</a:t>
            </a: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</a:t>
            </a: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　　</a:t>
            </a:r>
            <a:endParaRPr kumimoji="1"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1401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>
                <a:solidFill>
                  <a:srgbClr val="C00000"/>
                </a:solidFill>
              </a:rPr>
              <a:t>聖書と開会祈祷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pPr marL="1701800" indent="-170180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endParaRPr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95463" indent="-1795463">
              <a:buNone/>
            </a:pP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・主題聖句：　詩編</a:t>
            </a:r>
            <a:r>
              <a:rPr lang="en-US" altLang="ja-JP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55</a:t>
            </a: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en-US" altLang="ja-JP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23a</a:t>
            </a:r>
          </a:p>
          <a:p>
            <a:pPr marL="1795463" indent="-1795463">
              <a:buNone/>
            </a:pPr>
            <a:endParaRPr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11200" b="1" dirty="0">
                <a:solidFill>
                  <a:srgbClr val="C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「あなたの重荷を主にゆだねよ／</a:t>
            </a:r>
            <a:endParaRPr lang="en-US" altLang="ja-JP" sz="11200" b="1" dirty="0">
              <a:solidFill>
                <a:srgbClr val="C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1200" b="1" dirty="0">
                <a:solidFill>
                  <a:srgbClr val="C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主はあなたを支えてくださる。」</a:t>
            </a:r>
            <a:endParaRPr lang="en-US" altLang="ja-JP" sz="11200" b="1" dirty="0">
              <a:solidFill>
                <a:srgbClr val="C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・開会祈祷：　森島牧人 牧師</a:t>
            </a:r>
            <a:endParaRPr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kumimoji="1"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endParaRPr kumimoji="1"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0903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7164D7-9814-03A7-E02B-CAA9D372D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928992" cy="1786210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highlight>
                  <a:srgbClr val="FF00FF"/>
                </a:highlight>
              </a:rPr>
              <a:t>2023</a:t>
            </a:r>
            <a:r>
              <a:rPr kumimoji="1" lang="ja-JP" altLang="en-US" dirty="0">
                <a:highlight>
                  <a:srgbClr val="FF00FF"/>
                </a:highlight>
              </a:rPr>
              <a:t>年度教会事業計画</a:t>
            </a:r>
            <a:br>
              <a:rPr kumimoji="1" lang="ja-JP" altLang="en-US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B421B1-78BA-914A-04BB-DC72B80DA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760640"/>
          </a:xfrm>
        </p:spPr>
        <p:txBody>
          <a:bodyPr>
            <a:normAutofit fontScale="47500" lnSpcReduction="20000"/>
          </a:bodyPr>
          <a:lstStyle/>
          <a:p>
            <a:endParaRPr kumimoji="1" lang="en-US" altLang="ja-JP" dirty="0"/>
          </a:p>
          <a:p>
            <a:r>
              <a:rPr kumimoji="1" lang="ja-JP" altLang="en-US" dirty="0"/>
              <a:t>＜</a:t>
            </a:r>
            <a:r>
              <a:rPr kumimoji="1" lang="en-US" altLang="ja-JP" dirty="0"/>
              <a:t>2023</a:t>
            </a:r>
            <a:r>
              <a:rPr kumimoji="1" lang="ja-JP" altLang="en-US" dirty="0"/>
              <a:t>年＞</a:t>
            </a:r>
          </a:p>
          <a:p>
            <a:r>
              <a:rPr kumimoji="1" lang="ja-JP" altLang="en-US" dirty="0"/>
              <a:t>①</a:t>
            </a:r>
            <a:r>
              <a:rPr kumimoji="1" lang="en-US" altLang="ja-JP" dirty="0"/>
              <a:t>4</a:t>
            </a:r>
            <a:r>
              <a:rPr kumimoji="1" lang="ja-JP" altLang="en-US" dirty="0"/>
              <a:t>月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　受難日礼拝（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0000FF"/>
                </a:highlight>
              </a:rPr>
              <a:t>4/7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）</a:t>
            </a:r>
            <a:r>
              <a:rPr kumimoji="1" lang="ja-JP" altLang="en-US" dirty="0"/>
              <a:t>、</a:t>
            </a:r>
            <a:r>
              <a:rPr kumimoji="1" lang="ja-JP" altLang="en-US" dirty="0">
                <a:highlight>
                  <a:srgbClr val="00FFFF"/>
                </a:highlight>
              </a:rPr>
              <a:t>イースター礼拝（</a:t>
            </a:r>
            <a:r>
              <a:rPr kumimoji="1" lang="en-US" altLang="ja-JP" dirty="0">
                <a:highlight>
                  <a:srgbClr val="00FFFF"/>
                </a:highlight>
              </a:rPr>
              <a:t>4/9</a:t>
            </a:r>
            <a:r>
              <a:rPr kumimoji="1" lang="ja-JP" altLang="en-US" dirty="0">
                <a:highlight>
                  <a:srgbClr val="00FFFF"/>
                </a:highlight>
              </a:rPr>
              <a:t>）</a:t>
            </a:r>
            <a:r>
              <a:rPr kumimoji="1" lang="ja-JP" altLang="en-US" dirty="0"/>
              <a:t>、合同墓前礼拝（</a:t>
            </a:r>
            <a:r>
              <a:rPr kumimoji="1" lang="en-US" altLang="ja-JP" dirty="0"/>
              <a:t>4/9</a:t>
            </a:r>
            <a:r>
              <a:rPr kumimoji="1" lang="ja-JP" altLang="en-US" dirty="0"/>
              <a:t>）、</a:t>
            </a:r>
          </a:p>
          <a:p>
            <a:r>
              <a:rPr kumimoji="1" lang="ja-JP" altLang="en-US" dirty="0"/>
              <a:t>　　　　　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800000"/>
                </a:highlight>
              </a:rPr>
              <a:t>2023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800000"/>
                </a:highlight>
              </a:rPr>
              <a:t>年度定期総会（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800000"/>
                </a:highlight>
              </a:rPr>
              <a:t>2022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800000"/>
                </a:highlight>
              </a:rPr>
              <a:t>年度決算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800000"/>
                </a:highlight>
              </a:rPr>
              <a:t>4/30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800000"/>
                </a:highlight>
              </a:rPr>
              <a:t>）</a:t>
            </a:r>
          </a:p>
          <a:p>
            <a:r>
              <a:rPr kumimoji="1" lang="ja-JP" altLang="en-US" dirty="0"/>
              <a:t>②</a:t>
            </a:r>
            <a:r>
              <a:rPr kumimoji="1" lang="en-US" altLang="ja-JP" dirty="0"/>
              <a:t>6</a:t>
            </a:r>
            <a:r>
              <a:rPr kumimoji="1" lang="ja-JP" altLang="en-US" dirty="0"/>
              <a:t>月　</a:t>
            </a:r>
            <a:r>
              <a:rPr kumimoji="1" lang="ja-JP" altLang="en-US" dirty="0">
                <a:highlight>
                  <a:srgbClr val="00FFFF"/>
                </a:highlight>
              </a:rPr>
              <a:t>ペンテコステ礼拝（聖霊降臨日礼拝）（</a:t>
            </a:r>
            <a:r>
              <a:rPr kumimoji="1" lang="en-US" altLang="ja-JP" dirty="0">
                <a:highlight>
                  <a:srgbClr val="00FFFF"/>
                </a:highlight>
              </a:rPr>
              <a:t>5/28</a:t>
            </a:r>
            <a:r>
              <a:rPr kumimoji="1" lang="ja-JP" altLang="en-US" dirty="0">
                <a:highlight>
                  <a:srgbClr val="00FFFF"/>
                </a:highlight>
              </a:rPr>
              <a:t>）</a:t>
            </a:r>
          </a:p>
          <a:p>
            <a:r>
              <a:rPr kumimoji="1" lang="ja-JP" altLang="en-US" dirty="0"/>
              <a:t>　　　　　</a:t>
            </a:r>
            <a:r>
              <a:rPr kumimoji="1" lang="ja-JP" altLang="en-US" dirty="0">
                <a:highlight>
                  <a:srgbClr val="FFFF00"/>
                </a:highlight>
              </a:rPr>
              <a:t>前期教会懇談会（</a:t>
            </a:r>
            <a:r>
              <a:rPr kumimoji="1" lang="en-US" altLang="ja-JP" dirty="0">
                <a:highlight>
                  <a:srgbClr val="FFFF00"/>
                </a:highlight>
              </a:rPr>
              <a:t>6</a:t>
            </a:r>
            <a:r>
              <a:rPr kumimoji="1" lang="ja-JP" altLang="en-US" dirty="0">
                <a:highlight>
                  <a:srgbClr val="FFFF00"/>
                </a:highlight>
              </a:rPr>
              <a:t>月）</a:t>
            </a:r>
          </a:p>
          <a:p>
            <a:r>
              <a:rPr kumimoji="1" lang="ja-JP" altLang="en-US" dirty="0"/>
              <a:t>③</a:t>
            </a:r>
            <a:r>
              <a:rPr kumimoji="1" lang="en-US" altLang="ja-JP" dirty="0"/>
              <a:t>8</a:t>
            </a:r>
            <a:r>
              <a:rPr kumimoji="1" lang="ja-JP" altLang="en-US" dirty="0"/>
              <a:t>月　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FF0000"/>
                </a:highlight>
              </a:rPr>
              <a:t>夏期修養会（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FF0000"/>
                </a:highlight>
              </a:rPr>
              <a:t>8/27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FF0000"/>
                </a:highlight>
              </a:rPr>
              <a:t>）</a:t>
            </a:r>
          </a:p>
          <a:p>
            <a:r>
              <a:rPr kumimoji="1" lang="ja-JP" altLang="en-US" dirty="0"/>
              <a:t>④</a:t>
            </a:r>
            <a:r>
              <a:rPr kumimoji="1" lang="en-US" altLang="ja-JP" dirty="0"/>
              <a:t>10</a:t>
            </a:r>
            <a:r>
              <a:rPr kumimoji="1" lang="ja-JP" altLang="en-US" dirty="0"/>
              <a:t>月 </a:t>
            </a:r>
            <a:r>
              <a:rPr kumimoji="1" lang="ja-JP" altLang="en-US" dirty="0">
                <a:highlight>
                  <a:srgbClr val="00FF00"/>
                </a:highlight>
              </a:rPr>
              <a:t>教会創立記念礼拝（</a:t>
            </a:r>
            <a:r>
              <a:rPr kumimoji="1" lang="en-US" altLang="ja-JP" dirty="0">
                <a:highlight>
                  <a:srgbClr val="00FF00"/>
                </a:highlight>
              </a:rPr>
              <a:t>2023</a:t>
            </a:r>
            <a:r>
              <a:rPr kumimoji="1" lang="ja-JP" altLang="en-US" dirty="0">
                <a:highlight>
                  <a:srgbClr val="00FF00"/>
                </a:highlight>
              </a:rPr>
              <a:t>年度特別礼拝①）（</a:t>
            </a:r>
            <a:r>
              <a:rPr kumimoji="1" lang="en-US" altLang="ja-JP" dirty="0">
                <a:highlight>
                  <a:srgbClr val="00FF00"/>
                </a:highlight>
              </a:rPr>
              <a:t>10/15</a:t>
            </a:r>
            <a:r>
              <a:rPr kumimoji="1" lang="ja-JP" altLang="en-US" dirty="0">
                <a:highlight>
                  <a:srgbClr val="00FF00"/>
                </a:highlight>
              </a:rPr>
              <a:t>）</a:t>
            </a:r>
          </a:p>
          <a:p>
            <a:r>
              <a:rPr kumimoji="1" lang="ja-JP" altLang="en-US" dirty="0"/>
              <a:t>⑤</a:t>
            </a:r>
            <a:r>
              <a:rPr kumimoji="1" lang="en-US" altLang="ja-JP" dirty="0"/>
              <a:t>11</a:t>
            </a:r>
            <a:r>
              <a:rPr kumimoji="1" lang="ja-JP" altLang="en-US" dirty="0"/>
              <a:t>月 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召天者記念礼拝（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0000FF"/>
                </a:highlight>
              </a:rPr>
              <a:t>11/5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）</a:t>
            </a:r>
            <a:r>
              <a:rPr kumimoji="1" lang="ja-JP" altLang="en-US" dirty="0"/>
              <a:t>、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合同礼拝こども祝福式（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0000FF"/>
                </a:highlight>
              </a:rPr>
              <a:t>11/12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）</a:t>
            </a:r>
            <a:endParaRPr kumimoji="1" lang="en-US" altLang="ja-JP" dirty="0">
              <a:solidFill>
                <a:schemeClr val="bg1"/>
              </a:solidFill>
              <a:highlight>
                <a:srgbClr val="0000FF"/>
              </a:highlight>
            </a:endParaRPr>
          </a:p>
          <a:p>
            <a:r>
              <a:rPr kumimoji="1" lang="ja-JP" altLang="en-US" dirty="0"/>
              <a:t>　　　　　</a:t>
            </a:r>
            <a:r>
              <a:rPr kumimoji="1" lang="ja-JP" altLang="en-US" dirty="0">
                <a:highlight>
                  <a:srgbClr val="FFFF00"/>
                </a:highlight>
              </a:rPr>
              <a:t>後期教会懇談会（</a:t>
            </a:r>
            <a:r>
              <a:rPr kumimoji="1" lang="en-US" altLang="ja-JP" dirty="0">
                <a:highlight>
                  <a:srgbClr val="FFFF00"/>
                </a:highlight>
              </a:rPr>
              <a:t>11/19</a:t>
            </a:r>
            <a:r>
              <a:rPr kumimoji="1" lang="ja-JP" altLang="en-US" dirty="0">
                <a:highlight>
                  <a:srgbClr val="FFFF00"/>
                </a:highlight>
              </a:rPr>
              <a:t>）</a:t>
            </a:r>
            <a:r>
              <a:rPr kumimoji="1" lang="ja-JP" altLang="en-US" dirty="0"/>
              <a:t>、クリスマス準備（</a:t>
            </a:r>
            <a:r>
              <a:rPr kumimoji="1" lang="en-US" altLang="ja-JP" dirty="0"/>
              <a:t>11/26</a:t>
            </a:r>
            <a:r>
              <a:rPr kumimoji="1" lang="ja-JP" altLang="en-US" dirty="0"/>
              <a:t>）</a:t>
            </a:r>
          </a:p>
          <a:p>
            <a:r>
              <a:rPr lang="ja-JP" altLang="en-US" dirty="0"/>
              <a:t>⑥</a:t>
            </a:r>
            <a:r>
              <a:rPr kumimoji="1" lang="en-US" altLang="ja-JP" dirty="0"/>
              <a:t>12</a:t>
            </a:r>
            <a:r>
              <a:rPr kumimoji="1" lang="ja-JP" altLang="en-US" dirty="0"/>
              <a:t>月 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FF0000"/>
                </a:highlight>
              </a:rPr>
              <a:t>クリスマス行事</a:t>
            </a:r>
            <a:endParaRPr kumimoji="1" lang="en-US" altLang="ja-JP" dirty="0">
              <a:solidFill>
                <a:schemeClr val="bg1"/>
              </a:solidFill>
              <a:highlight>
                <a:srgbClr val="FF0000"/>
              </a:highlight>
            </a:endParaRPr>
          </a:p>
          <a:p>
            <a:r>
              <a:rPr kumimoji="1" lang="ja-JP" altLang="en-US" dirty="0"/>
              <a:t>　　　　　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待降節（アドベント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0000FF"/>
                </a:highlight>
              </a:rPr>
              <a:t>12/3-12/24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）</a:t>
            </a:r>
            <a:r>
              <a:rPr kumimoji="1" lang="ja-JP" altLang="en-US" dirty="0"/>
              <a:t>、</a:t>
            </a:r>
            <a:endParaRPr kumimoji="1" lang="en-US" altLang="ja-JP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dirty="0">
                <a:solidFill>
                  <a:schemeClr val="bg1"/>
                </a:solidFill>
              </a:rPr>
              <a:t>　　　　　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0000FF"/>
                </a:highlight>
              </a:rPr>
              <a:t>CS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クリスマス礼拝（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0000FF"/>
                </a:highlight>
              </a:rPr>
              <a:t>12/17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）</a:t>
            </a:r>
            <a:r>
              <a:rPr kumimoji="1" lang="ja-JP" altLang="en-US" dirty="0"/>
              <a:t>、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FF"/>
                </a:highligh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三教会合同キャロリング（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FF"/>
                </a:highligh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12/17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FF"/>
                </a:highligh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）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、</a:t>
            </a:r>
          </a:p>
          <a:p>
            <a:r>
              <a:rPr kumimoji="1" lang="ja-JP" altLang="en-US" dirty="0"/>
              <a:t>　　　　　</a:t>
            </a:r>
            <a:r>
              <a:rPr kumimoji="1" lang="ja-JP" altLang="en-US" dirty="0">
                <a:highlight>
                  <a:srgbClr val="00FFFF"/>
                </a:highlight>
              </a:rPr>
              <a:t>クリスマス礼拝（</a:t>
            </a:r>
            <a:r>
              <a:rPr kumimoji="1" lang="en-US" altLang="ja-JP" dirty="0">
                <a:highlight>
                  <a:srgbClr val="00FFFF"/>
                </a:highlight>
              </a:rPr>
              <a:t>12/24</a:t>
            </a:r>
            <a:r>
              <a:rPr kumimoji="1" lang="ja-JP" altLang="en-US" dirty="0">
                <a:highlight>
                  <a:srgbClr val="00FFFF"/>
                </a:highlight>
              </a:rPr>
              <a:t>）</a:t>
            </a:r>
            <a:r>
              <a:rPr kumimoji="1" lang="ja-JP" altLang="en-US" dirty="0"/>
              <a:t>、　　　　　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クリスマス燭火礼拝（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0000FF"/>
                </a:highlight>
              </a:rPr>
              <a:t>12/24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）</a:t>
            </a:r>
            <a:r>
              <a:rPr kumimoji="1" lang="ja-JP" altLang="en-US" dirty="0"/>
              <a:t>、</a:t>
            </a:r>
          </a:p>
          <a:p>
            <a:r>
              <a:rPr kumimoji="1" lang="ja-JP" altLang="en-US"/>
              <a:t>　　　　　家庭クリスマス</a:t>
            </a:r>
            <a:r>
              <a:rPr kumimoji="1" lang="ja-JP" altLang="en-US" dirty="0"/>
              <a:t>（</a:t>
            </a:r>
            <a:r>
              <a:rPr kumimoji="1" lang="en-US" altLang="ja-JP" dirty="0"/>
              <a:t>12/25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endParaRPr kumimoji="1" lang="ja-JP" altLang="en-US" dirty="0"/>
          </a:p>
          <a:p>
            <a:r>
              <a:rPr kumimoji="1" lang="ja-JP" altLang="en-US" dirty="0"/>
              <a:t>＜</a:t>
            </a:r>
            <a:r>
              <a:rPr kumimoji="1" lang="en-US" altLang="ja-JP" dirty="0"/>
              <a:t>2024</a:t>
            </a:r>
            <a:r>
              <a:rPr kumimoji="1" lang="ja-JP" altLang="en-US" dirty="0"/>
              <a:t>年＞</a:t>
            </a:r>
          </a:p>
          <a:p>
            <a:r>
              <a:rPr lang="ja-JP" altLang="en-US" dirty="0"/>
              <a:t>⑦</a:t>
            </a:r>
            <a:r>
              <a:rPr kumimoji="1" lang="en-US" altLang="ja-JP" dirty="0"/>
              <a:t>1</a:t>
            </a:r>
            <a:r>
              <a:rPr kumimoji="1" lang="ja-JP" altLang="en-US" dirty="0"/>
              <a:t>月　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新年礼拝・愛餐会（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0000FF"/>
                </a:highlight>
              </a:rPr>
              <a:t>1/7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）</a:t>
            </a:r>
          </a:p>
          <a:p>
            <a:r>
              <a:rPr lang="ja-JP" altLang="en-US" dirty="0"/>
              <a:t>⑧</a:t>
            </a:r>
            <a:r>
              <a:rPr kumimoji="1" lang="en-US" altLang="ja-JP" dirty="0"/>
              <a:t>2</a:t>
            </a:r>
            <a:r>
              <a:rPr kumimoji="1" lang="ja-JP" altLang="en-US" dirty="0"/>
              <a:t>月　バプテスト・デー礼拝（</a:t>
            </a:r>
            <a:r>
              <a:rPr kumimoji="1" lang="en-US" altLang="ja-JP" dirty="0"/>
              <a:t>2/4</a:t>
            </a:r>
            <a:r>
              <a:rPr kumimoji="1" lang="ja-JP" altLang="en-US" dirty="0"/>
              <a:t>）、</a:t>
            </a:r>
          </a:p>
          <a:p>
            <a:r>
              <a:rPr kumimoji="1" lang="ja-JP" altLang="en-US" dirty="0"/>
              <a:t>　　　 　 </a:t>
            </a:r>
            <a:r>
              <a:rPr kumimoji="1" lang="ja-JP" altLang="en-US" dirty="0">
                <a:highlight>
                  <a:srgbClr val="00FF00"/>
                </a:highlight>
              </a:rPr>
              <a:t>信教の自由を守る日（</a:t>
            </a:r>
            <a:r>
              <a:rPr kumimoji="1" lang="en-US" altLang="ja-JP" dirty="0">
                <a:highlight>
                  <a:srgbClr val="00FF00"/>
                </a:highlight>
              </a:rPr>
              <a:t>2023</a:t>
            </a:r>
            <a:r>
              <a:rPr kumimoji="1" lang="ja-JP" altLang="en-US" dirty="0">
                <a:highlight>
                  <a:srgbClr val="00FF00"/>
                </a:highlight>
              </a:rPr>
              <a:t>年度特別礼拝②）（</a:t>
            </a:r>
            <a:r>
              <a:rPr kumimoji="1" lang="en-US" altLang="ja-JP" dirty="0">
                <a:highlight>
                  <a:srgbClr val="00FF00"/>
                </a:highlight>
              </a:rPr>
              <a:t>2/11</a:t>
            </a:r>
            <a:r>
              <a:rPr kumimoji="1" lang="ja-JP" altLang="en-US" dirty="0">
                <a:highlight>
                  <a:srgbClr val="00FF00"/>
                </a:highlight>
              </a:rPr>
              <a:t>）</a:t>
            </a:r>
          </a:p>
          <a:p>
            <a:r>
              <a:rPr lang="ja-JP" altLang="en-US" dirty="0"/>
              <a:t>⑨　　　 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800000"/>
                </a:highlight>
              </a:rPr>
              <a:t>2023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800000"/>
                </a:highlight>
              </a:rPr>
              <a:t>年度定期総会（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800000"/>
                </a:highlight>
              </a:rPr>
              <a:t>2024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800000"/>
                </a:highlight>
              </a:rPr>
              <a:t>年度予算）（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800000"/>
                </a:highlight>
              </a:rPr>
              <a:t>2/25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800000"/>
                </a:highlight>
              </a:rPr>
              <a:t>）</a:t>
            </a:r>
            <a:endParaRPr kumimoji="1" lang="en-US" altLang="ja-JP" dirty="0">
              <a:solidFill>
                <a:schemeClr val="bg1"/>
              </a:solidFill>
              <a:highlight>
                <a:srgbClr val="800000"/>
              </a:highlight>
            </a:endParaRPr>
          </a:p>
          <a:p>
            <a:r>
              <a:rPr lang="ja-JP" altLang="en-US" dirty="0"/>
              <a:t>⑩</a:t>
            </a:r>
            <a:r>
              <a:rPr lang="en-US" altLang="ja-JP" dirty="0"/>
              <a:t>3</a:t>
            </a:r>
            <a:r>
              <a:rPr lang="ja-JP" altLang="en-US" dirty="0"/>
              <a:t>月　</a:t>
            </a:r>
            <a:r>
              <a:rPr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受難日礼拝（</a:t>
            </a:r>
            <a:r>
              <a:rPr lang="en-US" altLang="ja-JP" dirty="0">
                <a:solidFill>
                  <a:schemeClr val="bg1"/>
                </a:solidFill>
                <a:highlight>
                  <a:srgbClr val="0000FF"/>
                </a:highlight>
              </a:rPr>
              <a:t>3/29</a:t>
            </a:r>
            <a:r>
              <a:rPr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）</a:t>
            </a:r>
            <a:r>
              <a:rPr lang="ja-JP" altLang="en-US" dirty="0"/>
              <a:t>、</a:t>
            </a:r>
            <a:r>
              <a:rPr lang="ja-JP" altLang="en-US" dirty="0">
                <a:highlight>
                  <a:srgbClr val="00FFFF"/>
                </a:highlight>
              </a:rPr>
              <a:t>イースター礼拝（</a:t>
            </a:r>
            <a:r>
              <a:rPr lang="en-US" altLang="ja-JP" dirty="0">
                <a:highlight>
                  <a:srgbClr val="00FFFF"/>
                </a:highlight>
              </a:rPr>
              <a:t>3/31</a:t>
            </a:r>
            <a:r>
              <a:rPr lang="ja-JP" altLang="en-US" dirty="0">
                <a:highlight>
                  <a:srgbClr val="00FFFF"/>
                </a:highlight>
              </a:rPr>
              <a:t>）</a:t>
            </a:r>
            <a:endParaRPr kumimoji="1" lang="ja-JP" altLang="en-US" dirty="0">
              <a:highlight>
                <a:srgbClr val="00FFFF"/>
              </a:highlight>
            </a:endParaRPr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6119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CC5EBE-213A-46DC-B7F1-8C21621B9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267544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br>
              <a:rPr lang="en-US" altLang="ja-JP" sz="48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r>
              <a:rPr lang="ja-JP" altLang="en-US" sz="48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オリエンテーション</a:t>
            </a:r>
            <a:br>
              <a:rPr lang="en-US" altLang="ja-JP" sz="48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br>
              <a:rPr lang="en-US" altLang="ja-JP" sz="36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158E65-108F-40CB-AD8C-03E009A98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91264" cy="5085184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kumimoji="1" lang="ja-JP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j-cs"/>
              </a:rPr>
              <a:t>◎</a:t>
            </a:r>
            <a:r>
              <a:rPr kumimoji="1" lang="en-US" altLang="ja-JP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j-cs"/>
              </a:rPr>
              <a:t>2022</a:t>
            </a:r>
            <a:r>
              <a:rPr kumimoji="1" lang="ja-JP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j-cs"/>
              </a:rPr>
              <a:t>年度テーマ：「教会の成長」</a:t>
            </a:r>
            <a:endParaRPr lang="en-US" altLang="ja-JP" sz="80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72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72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◎ これまでの懇談会で確認したこと。 </a:t>
            </a:r>
            <a:endParaRPr lang="en-US" altLang="ja-JP" sz="72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① 教会の目的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存在意義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6400" b="1" dirty="0"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主からのミッション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福音宣教：マタイ</a:t>
            </a:r>
            <a:r>
              <a:rPr lang="en-US" altLang="ja-JP" sz="6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28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章</a:t>
            </a:r>
            <a:r>
              <a:rPr lang="en-US" altLang="ja-JP" sz="6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18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節</a:t>
            </a:r>
            <a:r>
              <a:rPr lang="en-US" altLang="ja-JP" sz="6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-20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節</a:t>
            </a:r>
            <a:endParaRPr lang="en-US" altLang="ja-JP" sz="6400" b="1" dirty="0">
              <a:solidFill>
                <a:schemeClr val="bg1"/>
              </a:solidFill>
              <a:highlight>
                <a:srgbClr val="FF0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kumimoji="1" lang="en-US" altLang="ja-JP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             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⇒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FF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教会のミッション（使命）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を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明確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にする⇒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主日礼拝順守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が鍵</a:t>
            </a:r>
            <a:endParaRPr kumimoji="1" lang="en-US" altLang="ja-JP" sz="6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  <a:cs typeface="+mn-cs"/>
            </a:endParaRPr>
          </a:p>
          <a:p>
            <a:pPr marL="0" lvl="0" indent="0">
              <a:buNone/>
            </a:pPr>
            <a:endParaRPr kumimoji="1" lang="en-US" altLang="ja-JP" sz="6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  <a:cs typeface="+mn-cs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② 教会の目標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8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「ビジョン」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ja-JP" altLang="en-US" sz="6400" b="1" dirty="0">
                <a:solidFill>
                  <a:prstClr val="black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見える化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endParaRPr lang="en-US" altLang="ja-JP" sz="6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 ⇒</a:t>
            </a:r>
            <a:r>
              <a:rPr lang="ja-JP" altLang="en-US" sz="6400" b="1" dirty="0">
                <a:solidFill>
                  <a:prstClr val="black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文庫教会を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教会たらしめる</a:t>
            </a:r>
            <a:endParaRPr lang="en-US" altLang="ja-JP" sz="6400" b="1" dirty="0">
              <a:solidFill>
                <a:schemeClr val="bg1"/>
              </a:solidFill>
              <a:highlight>
                <a:srgbClr val="FF0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           ⇒</a:t>
            </a:r>
            <a:r>
              <a:rPr lang="ja-JP" altLang="en-US" sz="6400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バプテスト教会の形成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800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信徒の教会</a:t>
            </a:r>
            <a:endParaRPr lang="en-US" altLang="ja-JP" sz="6400" b="1" dirty="0">
              <a:solidFill>
                <a:schemeClr val="bg1"/>
              </a:solidFill>
              <a:highlight>
                <a:srgbClr val="80008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    ⇒</a:t>
            </a:r>
            <a:r>
              <a:rPr lang="ja-JP" altLang="en-US" sz="64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信徒教育</a:t>
            </a:r>
            <a:r>
              <a:rPr lang="ja-JP" altLang="en-US" sz="6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が重要</a:t>
            </a:r>
            <a:endParaRPr lang="en-US" altLang="ja-JP" sz="6400" b="1" dirty="0">
              <a:solidFill>
                <a:schemeClr val="bg1"/>
              </a:solidFill>
              <a:highlight>
                <a:srgbClr val="80008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kumimoji="1" lang="en-US" altLang="ja-JP" sz="6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  <a:cs typeface="+mn-cs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③ 教会の実行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008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「アクション」</a:t>
            </a:r>
            <a:r>
              <a:rPr lang="ja-JP" altLang="en-US" sz="6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ja-JP" altLang="en-US" sz="6400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個があって連携する</a:t>
            </a:r>
            <a:endParaRPr lang="en-US" altLang="ja-JP" sz="6400" b="1" dirty="0">
              <a:highlight>
                <a:srgbClr val="00FF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　　　　　　 ⇒①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80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文庫教会のビジョン（目標）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を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共有化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する</a:t>
            </a:r>
            <a:endParaRPr kumimoji="1" lang="en-US" altLang="ja-JP" sz="6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  <a:cs typeface="+mn-cs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 ⇒②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80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個々人の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霊的成長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：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8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聖書の学び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と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8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祈り</a:t>
            </a:r>
            <a:endParaRPr lang="en-US" altLang="ja-JP" sz="6400" b="1" dirty="0">
              <a:solidFill>
                <a:prstClr val="black"/>
              </a:solidFill>
              <a:highlight>
                <a:srgbClr val="00008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6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 ⇒③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80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個々人の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タラントンを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80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教会のビジョン（目標）に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繋げ実行する</a:t>
            </a:r>
            <a:endParaRPr kumimoji="1" lang="en-US" altLang="ja-JP" sz="6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00FF00"/>
              </a:highlight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  <a:cs typeface="+mn-cs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 ⇒④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派遣される教会</a:t>
            </a:r>
            <a:endParaRPr lang="en-US" altLang="ja-JP" sz="6400" b="1" dirty="0">
              <a:solidFill>
                <a:schemeClr val="bg1"/>
              </a:solidFill>
              <a:highlight>
                <a:srgbClr val="008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</a:p>
          <a:p>
            <a:pPr marL="0" lvl="0" indent="0">
              <a:buNone/>
            </a:pP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2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</a:t>
            </a:r>
          </a:p>
          <a:p>
            <a:pPr marL="0" lvl="0" indent="0">
              <a:buNone/>
            </a:pPr>
            <a:r>
              <a:rPr lang="ja-JP" altLang="en-US" sz="2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562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CC5EBE-213A-46DC-B7F1-8C21621B9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187424"/>
          </a:xfrm>
        </p:spPr>
        <p:txBody>
          <a:bodyPr>
            <a:no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● </a:t>
            </a:r>
            <a:r>
              <a:rPr lang="ja-JP" altLang="en-US" sz="3800" b="1" dirty="0"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文庫教会の実行</a:t>
            </a: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：「</a:t>
            </a:r>
            <a:r>
              <a:rPr lang="ja-JP" altLang="en-US" sz="3800" b="1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アクション</a:t>
            </a: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」</a:t>
            </a:r>
            <a:br>
              <a:rPr lang="en-US" altLang="ja-JP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　　　　　</a:t>
            </a:r>
            <a:br>
              <a:rPr lang="en-US" altLang="ja-JP" sz="36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158E65-108F-40CB-AD8C-03E009A98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3600" b="1" dirty="0">
                <a:solidFill>
                  <a:prstClr val="black"/>
                </a:solidFill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懇談会テーマ</a:t>
            </a:r>
            <a:r>
              <a:rPr lang="ja-JP" altLang="en-US" sz="36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ja-JP" sz="3600" b="1" kern="100" dirty="0">
                <a:effectLst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3600" b="1" kern="100" dirty="0">
                <a:effectLst/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「</a:t>
            </a:r>
            <a:r>
              <a:rPr lang="ja-JP" altLang="en-US" sz="3600" b="1" kern="100" dirty="0">
                <a:effectLst/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教会の成長」</a:t>
            </a:r>
            <a:endParaRPr lang="en-US" altLang="ja-JP" sz="3600" b="1" kern="100" dirty="0">
              <a:effectLst/>
              <a:highlight>
                <a:srgbClr val="00FF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ja-JP" altLang="en-US" sz="3600" b="1" kern="100" dirty="0">
                <a:effectLst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　　　　　　　</a:t>
            </a:r>
            <a:r>
              <a:rPr lang="en-US" altLang="ja-JP" sz="3600" b="1" kern="100" dirty="0">
                <a:effectLst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--</a:t>
            </a:r>
            <a:r>
              <a:rPr lang="en-US" altLang="ja-JP" sz="3600" b="1" kern="100" dirty="0">
                <a:effectLst/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2023</a:t>
            </a:r>
            <a:r>
              <a:rPr lang="ja-JP" altLang="en-US" sz="3600" b="1" kern="100" dirty="0">
                <a:effectLst/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年度の事業計画</a:t>
            </a:r>
            <a:r>
              <a:rPr lang="en-US" altLang="ja-JP" sz="3600" b="1" kern="10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--</a:t>
            </a:r>
            <a:endParaRPr lang="en-US" altLang="ja-JP" sz="3600" b="1" kern="100" dirty="0">
              <a:effectLst/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altLang="ja-JP" sz="2800" b="1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ja-JP" altLang="en-US" sz="2800" b="1" kern="100" dirty="0"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個々人のタラントン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を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教会のビジョン（目標）に繋げ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80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実行する</a:t>
            </a:r>
            <a:r>
              <a:rPr lang="ja-JP" altLang="en-US" sz="2000" b="1" dirty="0">
                <a:solidFill>
                  <a:schemeClr val="bg1"/>
                </a:solidFill>
                <a:highlight>
                  <a:srgbClr val="80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。</a:t>
            </a:r>
            <a:endParaRPr lang="en-US" altLang="ja-JP" sz="2000" b="1" dirty="0">
              <a:solidFill>
                <a:schemeClr val="bg1"/>
              </a:solidFill>
              <a:highlight>
                <a:srgbClr val="800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FF0000"/>
              </a:highlight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FF0000"/>
              </a:highlight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 algn="ctr">
              <a:buNone/>
            </a:pPr>
            <a:r>
              <a:rPr lang="ja-JP" altLang="en-US" sz="2600" b="1" kern="100" dirty="0">
                <a:solidFill>
                  <a:prstClr val="black"/>
                </a:solidFill>
                <a:effectLst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  </a:t>
            </a:r>
            <a:r>
              <a:rPr lang="ja-JP" altLang="en-US" b="1" kern="100" dirty="0">
                <a:solidFill>
                  <a:prstClr val="black"/>
                </a:solidFill>
                <a:effectLst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⇒</a:t>
            </a:r>
            <a:r>
              <a:rPr lang="ja-JP" altLang="ja-JP" sz="3900" b="1" kern="100" dirty="0">
                <a:solidFill>
                  <a:schemeClr val="bg1"/>
                </a:solidFill>
                <a:effectLst/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「みんなで共に伝道しよう</a:t>
            </a:r>
            <a:r>
              <a:rPr lang="ja-JP" altLang="en-US" sz="3900" b="1" kern="100" dirty="0">
                <a:solidFill>
                  <a:schemeClr val="bg1"/>
                </a:solidFill>
                <a:effectLst/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！</a:t>
            </a:r>
            <a:r>
              <a:rPr lang="ja-JP" altLang="ja-JP" sz="3900" b="1" kern="100" dirty="0">
                <a:solidFill>
                  <a:schemeClr val="bg1"/>
                </a:solidFill>
                <a:effectLst/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」</a:t>
            </a:r>
            <a:endParaRPr lang="en-US" altLang="ja-JP" sz="3900" b="1" kern="100" dirty="0">
              <a:solidFill>
                <a:schemeClr val="bg1"/>
              </a:solidFill>
              <a:effectLst/>
              <a:highlight>
                <a:srgbClr val="FF00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en-US" altLang="ja-JP" sz="3900" b="1" kern="100" dirty="0">
              <a:solidFill>
                <a:schemeClr val="bg1"/>
              </a:solidFill>
              <a:effectLst/>
              <a:highlight>
                <a:srgbClr val="FF00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ja-JP" altLang="en-US" sz="3900" b="1" dirty="0">
                <a:solidFill>
                  <a:schemeClr val="bg1"/>
                </a:solidFill>
                <a:highlight>
                  <a:srgbClr val="80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＜派遣される教会＞</a:t>
            </a:r>
            <a:endParaRPr lang="en-US" altLang="ja-JP" sz="3900" b="1" dirty="0">
              <a:solidFill>
                <a:schemeClr val="bg1"/>
              </a:solidFill>
              <a:highlight>
                <a:srgbClr val="800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</a:t>
            </a:r>
            <a:endParaRPr lang="ja-JP" altLang="en-US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892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7164D7-9814-03A7-E02B-CAA9D372D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928992" cy="1786210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highlight>
                  <a:srgbClr val="FF00FF"/>
                </a:highlight>
              </a:rPr>
              <a:t>2023</a:t>
            </a:r>
            <a:r>
              <a:rPr kumimoji="1" lang="ja-JP" altLang="en-US" dirty="0">
                <a:highlight>
                  <a:srgbClr val="FF00FF"/>
                </a:highlight>
              </a:rPr>
              <a:t>年度教会事業計画</a:t>
            </a:r>
            <a:br>
              <a:rPr kumimoji="1" lang="ja-JP" altLang="en-US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B421B1-78BA-914A-04BB-DC72B80DA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760640"/>
          </a:xfrm>
        </p:spPr>
        <p:txBody>
          <a:bodyPr>
            <a:normAutofit fontScale="47500" lnSpcReduction="20000"/>
          </a:bodyPr>
          <a:lstStyle/>
          <a:p>
            <a:endParaRPr kumimoji="1" lang="en-US" altLang="ja-JP" dirty="0"/>
          </a:p>
          <a:p>
            <a:r>
              <a:rPr kumimoji="1" lang="ja-JP" altLang="en-US" dirty="0"/>
              <a:t>＜</a:t>
            </a:r>
            <a:r>
              <a:rPr kumimoji="1" lang="en-US" altLang="ja-JP" dirty="0"/>
              <a:t>2023</a:t>
            </a:r>
            <a:r>
              <a:rPr kumimoji="1" lang="ja-JP" altLang="en-US" dirty="0"/>
              <a:t>年＞</a:t>
            </a:r>
          </a:p>
          <a:p>
            <a:r>
              <a:rPr kumimoji="1" lang="ja-JP" altLang="en-US" dirty="0"/>
              <a:t>①</a:t>
            </a:r>
            <a:r>
              <a:rPr kumimoji="1" lang="en-US" altLang="ja-JP" dirty="0"/>
              <a:t>4</a:t>
            </a:r>
            <a:r>
              <a:rPr kumimoji="1" lang="ja-JP" altLang="en-US" dirty="0"/>
              <a:t>月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　受難日礼拝（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0000FF"/>
                </a:highlight>
              </a:rPr>
              <a:t>4/7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）</a:t>
            </a:r>
            <a:r>
              <a:rPr kumimoji="1" lang="ja-JP" altLang="en-US" dirty="0"/>
              <a:t>、</a:t>
            </a:r>
            <a:r>
              <a:rPr kumimoji="1" lang="ja-JP" altLang="en-US" dirty="0">
                <a:highlight>
                  <a:srgbClr val="00FFFF"/>
                </a:highlight>
              </a:rPr>
              <a:t>イースター礼拝（</a:t>
            </a:r>
            <a:r>
              <a:rPr kumimoji="1" lang="en-US" altLang="ja-JP" dirty="0">
                <a:highlight>
                  <a:srgbClr val="00FFFF"/>
                </a:highlight>
              </a:rPr>
              <a:t>4/9</a:t>
            </a:r>
            <a:r>
              <a:rPr kumimoji="1" lang="ja-JP" altLang="en-US" dirty="0">
                <a:highlight>
                  <a:srgbClr val="00FFFF"/>
                </a:highlight>
              </a:rPr>
              <a:t>）</a:t>
            </a:r>
            <a:r>
              <a:rPr kumimoji="1" lang="ja-JP" altLang="en-US" dirty="0"/>
              <a:t>、合同墓前礼拝（</a:t>
            </a:r>
            <a:r>
              <a:rPr kumimoji="1" lang="en-US" altLang="ja-JP" dirty="0"/>
              <a:t>4/9</a:t>
            </a:r>
            <a:r>
              <a:rPr kumimoji="1" lang="ja-JP" altLang="en-US" dirty="0"/>
              <a:t>）、</a:t>
            </a:r>
          </a:p>
          <a:p>
            <a:r>
              <a:rPr kumimoji="1" lang="ja-JP" altLang="en-US" dirty="0"/>
              <a:t>　　　　　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800000"/>
                </a:highlight>
              </a:rPr>
              <a:t>2023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800000"/>
                </a:highlight>
              </a:rPr>
              <a:t>年度定期総会（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800000"/>
                </a:highlight>
              </a:rPr>
              <a:t>2022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800000"/>
                </a:highlight>
              </a:rPr>
              <a:t>年度決算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800000"/>
                </a:highlight>
              </a:rPr>
              <a:t>4/30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800000"/>
                </a:highlight>
              </a:rPr>
              <a:t>）</a:t>
            </a:r>
          </a:p>
          <a:p>
            <a:r>
              <a:rPr kumimoji="1" lang="ja-JP" altLang="en-US" dirty="0"/>
              <a:t>②</a:t>
            </a:r>
            <a:r>
              <a:rPr kumimoji="1" lang="en-US" altLang="ja-JP" dirty="0"/>
              <a:t>6</a:t>
            </a:r>
            <a:r>
              <a:rPr kumimoji="1" lang="ja-JP" altLang="en-US" dirty="0"/>
              <a:t>月　</a:t>
            </a:r>
            <a:r>
              <a:rPr kumimoji="1" lang="ja-JP" altLang="en-US" dirty="0">
                <a:highlight>
                  <a:srgbClr val="00FFFF"/>
                </a:highlight>
              </a:rPr>
              <a:t>ペンテコステ礼拝（聖霊降臨日礼拝）（</a:t>
            </a:r>
            <a:r>
              <a:rPr kumimoji="1" lang="en-US" altLang="ja-JP" dirty="0">
                <a:highlight>
                  <a:srgbClr val="00FFFF"/>
                </a:highlight>
              </a:rPr>
              <a:t>5/28</a:t>
            </a:r>
            <a:r>
              <a:rPr kumimoji="1" lang="ja-JP" altLang="en-US" dirty="0">
                <a:highlight>
                  <a:srgbClr val="00FFFF"/>
                </a:highlight>
              </a:rPr>
              <a:t>）</a:t>
            </a:r>
          </a:p>
          <a:p>
            <a:r>
              <a:rPr kumimoji="1" lang="ja-JP" altLang="en-US" dirty="0"/>
              <a:t>　　　　　</a:t>
            </a:r>
            <a:r>
              <a:rPr kumimoji="1" lang="ja-JP" altLang="en-US" dirty="0">
                <a:highlight>
                  <a:srgbClr val="FFFF00"/>
                </a:highlight>
              </a:rPr>
              <a:t>前期教会懇談会（</a:t>
            </a:r>
            <a:r>
              <a:rPr kumimoji="1" lang="en-US" altLang="ja-JP" dirty="0">
                <a:highlight>
                  <a:srgbClr val="FFFF00"/>
                </a:highlight>
              </a:rPr>
              <a:t>6</a:t>
            </a:r>
            <a:r>
              <a:rPr kumimoji="1" lang="ja-JP" altLang="en-US" dirty="0">
                <a:highlight>
                  <a:srgbClr val="FFFF00"/>
                </a:highlight>
              </a:rPr>
              <a:t>月）</a:t>
            </a:r>
          </a:p>
          <a:p>
            <a:r>
              <a:rPr kumimoji="1" lang="ja-JP" altLang="en-US" dirty="0"/>
              <a:t>③</a:t>
            </a:r>
            <a:r>
              <a:rPr kumimoji="1" lang="en-US" altLang="ja-JP" dirty="0"/>
              <a:t>8</a:t>
            </a:r>
            <a:r>
              <a:rPr kumimoji="1" lang="ja-JP" altLang="en-US" dirty="0"/>
              <a:t>月　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FF0000"/>
                </a:highlight>
              </a:rPr>
              <a:t>夏期修養会（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FF0000"/>
                </a:highlight>
              </a:rPr>
              <a:t>8/27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FF0000"/>
                </a:highlight>
              </a:rPr>
              <a:t>）</a:t>
            </a:r>
          </a:p>
          <a:p>
            <a:r>
              <a:rPr kumimoji="1" lang="ja-JP" altLang="en-US" dirty="0"/>
              <a:t>④</a:t>
            </a:r>
            <a:r>
              <a:rPr kumimoji="1" lang="en-US" altLang="ja-JP" dirty="0"/>
              <a:t>10</a:t>
            </a:r>
            <a:r>
              <a:rPr kumimoji="1" lang="ja-JP" altLang="en-US" dirty="0"/>
              <a:t>月 </a:t>
            </a:r>
            <a:r>
              <a:rPr kumimoji="1" lang="ja-JP" altLang="en-US" dirty="0">
                <a:highlight>
                  <a:srgbClr val="00FF00"/>
                </a:highlight>
              </a:rPr>
              <a:t>教会創立記念礼拝（</a:t>
            </a:r>
            <a:r>
              <a:rPr kumimoji="1" lang="en-US" altLang="ja-JP" dirty="0">
                <a:highlight>
                  <a:srgbClr val="00FF00"/>
                </a:highlight>
              </a:rPr>
              <a:t>2023</a:t>
            </a:r>
            <a:r>
              <a:rPr kumimoji="1" lang="ja-JP" altLang="en-US" dirty="0">
                <a:highlight>
                  <a:srgbClr val="00FF00"/>
                </a:highlight>
              </a:rPr>
              <a:t>年度特別礼拝①）（</a:t>
            </a:r>
            <a:r>
              <a:rPr kumimoji="1" lang="en-US" altLang="ja-JP" dirty="0">
                <a:highlight>
                  <a:srgbClr val="00FF00"/>
                </a:highlight>
              </a:rPr>
              <a:t>10/15</a:t>
            </a:r>
            <a:r>
              <a:rPr kumimoji="1" lang="ja-JP" altLang="en-US" dirty="0">
                <a:highlight>
                  <a:srgbClr val="00FF00"/>
                </a:highlight>
              </a:rPr>
              <a:t>）</a:t>
            </a:r>
          </a:p>
          <a:p>
            <a:r>
              <a:rPr kumimoji="1" lang="ja-JP" altLang="en-US" dirty="0"/>
              <a:t>⑤</a:t>
            </a:r>
            <a:r>
              <a:rPr kumimoji="1" lang="en-US" altLang="ja-JP" dirty="0"/>
              <a:t>11</a:t>
            </a:r>
            <a:r>
              <a:rPr kumimoji="1" lang="ja-JP" altLang="en-US" dirty="0"/>
              <a:t>月 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召天者記念礼拝（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0000FF"/>
                </a:highlight>
              </a:rPr>
              <a:t>11/5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）</a:t>
            </a:r>
            <a:r>
              <a:rPr kumimoji="1" lang="ja-JP" altLang="en-US" dirty="0"/>
              <a:t>、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合同礼拝こども祝福式（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0000FF"/>
                </a:highlight>
              </a:rPr>
              <a:t>11/12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）</a:t>
            </a:r>
            <a:endParaRPr kumimoji="1" lang="en-US" altLang="ja-JP" dirty="0">
              <a:solidFill>
                <a:schemeClr val="bg1"/>
              </a:solidFill>
              <a:highlight>
                <a:srgbClr val="0000FF"/>
              </a:highlight>
            </a:endParaRPr>
          </a:p>
          <a:p>
            <a:r>
              <a:rPr kumimoji="1" lang="ja-JP" altLang="en-US" dirty="0"/>
              <a:t>　　　　　</a:t>
            </a:r>
            <a:r>
              <a:rPr kumimoji="1" lang="ja-JP" altLang="en-US" dirty="0">
                <a:highlight>
                  <a:srgbClr val="FFFF00"/>
                </a:highlight>
              </a:rPr>
              <a:t>後期教会懇談会（</a:t>
            </a:r>
            <a:r>
              <a:rPr kumimoji="1" lang="en-US" altLang="ja-JP" dirty="0">
                <a:highlight>
                  <a:srgbClr val="FFFF00"/>
                </a:highlight>
              </a:rPr>
              <a:t>11/19</a:t>
            </a:r>
            <a:r>
              <a:rPr kumimoji="1" lang="ja-JP" altLang="en-US" dirty="0">
                <a:highlight>
                  <a:srgbClr val="FFFF00"/>
                </a:highlight>
              </a:rPr>
              <a:t>）</a:t>
            </a:r>
            <a:r>
              <a:rPr kumimoji="1" lang="ja-JP" altLang="en-US" dirty="0"/>
              <a:t>、クリスマス準備（</a:t>
            </a:r>
            <a:r>
              <a:rPr kumimoji="1" lang="en-US" altLang="ja-JP" dirty="0"/>
              <a:t>11/26</a:t>
            </a:r>
            <a:r>
              <a:rPr kumimoji="1" lang="ja-JP" altLang="en-US" dirty="0"/>
              <a:t>）</a:t>
            </a:r>
          </a:p>
          <a:p>
            <a:r>
              <a:rPr lang="ja-JP" altLang="en-US" dirty="0"/>
              <a:t>⑥</a:t>
            </a:r>
            <a:r>
              <a:rPr kumimoji="1" lang="en-US" altLang="ja-JP" dirty="0"/>
              <a:t>12</a:t>
            </a:r>
            <a:r>
              <a:rPr kumimoji="1" lang="ja-JP" altLang="en-US" dirty="0"/>
              <a:t>月 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FF0000"/>
                </a:highlight>
              </a:rPr>
              <a:t>クリスマス行事</a:t>
            </a:r>
            <a:endParaRPr kumimoji="1" lang="en-US" altLang="ja-JP" dirty="0">
              <a:solidFill>
                <a:schemeClr val="bg1"/>
              </a:solidFill>
              <a:highlight>
                <a:srgbClr val="FF0000"/>
              </a:highlight>
            </a:endParaRPr>
          </a:p>
          <a:p>
            <a:r>
              <a:rPr kumimoji="1" lang="ja-JP" altLang="en-US" dirty="0"/>
              <a:t>　　　　　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待降節（アドベント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0000FF"/>
                </a:highlight>
              </a:rPr>
              <a:t>12/3-12/24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）</a:t>
            </a:r>
            <a:r>
              <a:rPr kumimoji="1" lang="ja-JP" altLang="en-US" dirty="0"/>
              <a:t>、</a:t>
            </a:r>
            <a:endParaRPr kumimoji="1" lang="en-US" altLang="ja-JP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dirty="0">
                <a:solidFill>
                  <a:schemeClr val="bg1"/>
                </a:solidFill>
              </a:rPr>
              <a:t>　　　　　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0000FF"/>
                </a:highlight>
              </a:rPr>
              <a:t>CS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クリスマス礼拝（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0000FF"/>
                </a:highlight>
              </a:rPr>
              <a:t>12/17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）</a:t>
            </a:r>
            <a:r>
              <a:rPr kumimoji="1" lang="ja-JP" altLang="en-US" dirty="0"/>
              <a:t>、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FF"/>
                </a:highligh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三教会合同キャロリング（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FF"/>
                </a:highligh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12/17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FF"/>
                </a:highligh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）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、</a:t>
            </a:r>
          </a:p>
          <a:p>
            <a:r>
              <a:rPr kumimoji="1" lang="ja-JP" altLang="en-US" dirty="0"/>
              <a:t>　　　　　</a:t>
            </a:r>
            <a:r>
              <a:rPr kumimoji="1" lang="ja-JP" altLang="en-US" dirty="0">
                <a:highlight>
                  <a:srgbClr val="00FFFF"/>
                </a:highlight>
              </a:rPr>
              <a:t>クリスマス礼拝（</a:t>
            </a:r>
            <a:r>
              <a:rPr kumimoji="1" lang="en-US" altLang="ja-JP" dirty="0">
                <a:highlight>
                  <a:srgbClr val="00FFFF"/>
                </a:highlight>
              </a:rPr>
              <a:t>12/24</a:t>
            </a:r>
            <a:r>
              <a:rPr kumimoji="1" lang="ja-JP" altLang="en-US" dirty="0">
                <a:highlight>
                  <a:srgbClr val="00FFFF"/>
                </a:highlight>
              </a:rPr>
              <a:t>）</a:t>
            </a:r>
            <a:r>
              <a:rPr kumimoji="1" lang="ja-JP" altLang="en-US" dirty="0"/>
              <a:t>、　　　　　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クリスマス燭火礼拝（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0000FF"/>
                </a:highlight>
              </a:rPr>
              <a:t>12/24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）</a:t>
            </a:r>
            <a:r>
              <a:rPr kumimoji="1" lang="ja-JP" altLang="en-US" dirty="0"/>
              <a:t>、</a:t>
            </a:r>
          </a:p>
          <a:p>
            <a:r>
              <a:rPr kumimoji="1" lang="ja-JP" altLang="en-US"/>
              <a:t>　　　　　家庭クリスマス</a:t>
            </a:r>
            <a:r>
              <a:rPr kumimoji="1" lang="ja-JP" altLang="en-US" dirty="0"/>
              <a:t>（</a:t>
            </a:r>
            <a:r>
              <a:rPr kumimoji="1" lang="en-US" altLang="ja-JP" dirty="0"/>
              <a:t>12/25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endParaRPr kumimoji="1" lang="ja-JP" altLang="en-US" dirty="0"/>
          </a:p>
          <a:p>
            <a:r>
              <a:rPr kumimoji="1" lang="ja-JP" altLang="en-US" dirty="0"/>
              <a:t>＜</a:t>
            </a:r>
            <a:r>
              <a:rPr kumimoji="1" lang="en-US" altLang="ja-JP" dirty="0"/>
              <a:t>2024</a:t>
            </a:r>
            <a:r>
              <a:rPr kumimoji="1" lang="ja-JP" altLang="en-US" dirty="0"/>
              <a:t>年＞</a:t>
            </a:r>
          </a:p>
          <a:p>
            <a:r>
              <a:rPr lang="ja-JP" altLang="en-US" dirty="0"/>
              <a:t>⑦</a:t>
            </a:r>
            <a:r>
              <a:rPr kumimoji="1" lang="en-US" altLang="ja-JP" dirty="0"/>
              <a:t>1</a:t>
            </a:r>
            <a:r>
              <a:rPr kumimoji="1" lang="ja-JP" altLang="en-US" dirty="0"/>
              <a:t>月　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新年礼拝・愛餐会（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0000FF"/>
                </a:highlight>
              </a:rPr>
              <a:t>1/7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）</a:t>
            </a:r>
          </a:p>
          <a:p>
            <a:r>
              <a:rPr lang="ja-JP" altLang="en-US" dirty="0"/>
              <a:t>⑧</a:t>
            </a:r>
            <a:r>
              <a:rPr kumimoji="1" lang="en-US" altLang="ja-JP" dirty="0"/>
              <a:t>2</a:t>
            </a:r>
            <a:r>
              <a:rPr kumimoji="1" lang="ja-JP" altLang="en-US" dirty="0"/>
              <a:t>月　バプテスト・デー礼拝（</a:t>
            </a:r>
            <a:r>
              <a:rPr kumimoji="1" lang="en-US" altLang="ja-JP" dirty="0"/>
              <a:t>2/4</a:t>
            </a:r>
            <a:r>
              <a:rPr kumimoji="1" lang="ja-JP" altLang="en-US" dirty="0"/>
              <a:t>）、</a:t>
            </a:r>
          </a:p>
          <a:p>
            <a:r>
              <a:rPr kumimoji="1" lang="ja-JP" altLang="en-US" dirty="0"/>
              <a:t>　　　 　 </a:t>
            </a:r>
            <a:r>
              <a:rPr kumimoji="1" lang="ja-JP" altLang="en-US" dirty="0">
                <a:highlight>
                  <a:srgbClr val="00FF00"/>
                </a:highlight>
              </a:rPr>
              <a:t>信教の自由を守る日（</a:t>
            </a:r>
            <a:r>
              <a:rPr kumimoji="1" lang="en-US" altLang="ja-JP" dirty="0">
                <a:highlight>
                  <a:srgbClr val="00FF00"/>
                </a:highlight>
              </a:rPr>
              <a:t>2023</a:t>
            </a:r>
            <a:r>
              <a:rPr kumimoji="1" lang="ja-JP" altLang="en-US" dirty="0">
                <a:highlight>
                  <a:srgbClr val="00FF00"/>
                </a:highlight>
              </a:rPr>
              <a:t>年度特別礼拝②）（</a:t>
            </a:r>
            <a:r>
              <a:rPr kumimoji="1" lang="en-US" altLang="ja-JP" dirty="0">
                <a:highlight>
                  <a:srgbClr val="00FF00"/>
                </a:highlight>
              </a:rPr>
              <a:t>2/11</a:t>
            </a:r>
            <a:r>
              <a:rPr kumimoji="1" lang="ja-JP" altLang="en-US" dirty="0">
                <a:highlight>
                  <a:srgbClr val="00FF00"/>
                </a:highlight>
              </a:rPr>
              <a:t>）</a:t>
            </a:r>
          </a:p>
          <a:p>
            <a:r>
              <a:rPr lang="ja-JP" altLang="en-US" dirty="0"/>
              <a:t>⑨　　　 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800000"/>
                </a:highlight>
              </a:rPr>
              <a:t>2023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800000"/>
                </a:highlight>
              </a:rPr>
              <a:t>年度定期総会（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800000"/>
                </a:highlight>
              </a:rPr>
              <a:t>2024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800000"/>
                </a:highlight>
              </a:rPr>
              <a:t>年度予算）（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800000"/>
                </a:highlight>
              </a:rPr>
              <a:t>2/25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800000"/>
                </a:highlight>
              </a:rPr>
              <a:t>）</a:t>
            </a:r>
            <a:endParaRPr kumimoji="1" lang="en-US" altLang="ja-JP" dirty="0">
              <a:solidFill>
                <a:schemeClr val="bg1"/>
              </a:solidFill>
              <a:highlight>
                <a:srgbClr val="800000"/>
              </a:highlight>
            </a:endParaRPr>
          </a:p>
          <a:p>
            <a:r>
              <a:rPr lang="ja-JP" altLang="en-US" dirty="0"/>
              <a:t>⑩</a:t>
            </a:r>
            <a:r>
              <a:rPr lang="en-US" altLang="ja-JP" dirty="0"/>
              <a:t>3</a:t>
            </a:r>
            <a:r>
              <a:rPr lang="ja-JP" altLang="en-US" dirty="0"/>
              <a:t>月　</a:t>
            </a:r>
            <a:r>
              <a:rPr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受難日礼拝（</a:t>
            </a:r>
            <a:r>
              <a:rPr lang="en-US" altLang="ja-JP" dirty="0">
                <a:solidFill>
                  <a:schemeClr val="bg1"/>
                </a:solidFill>
                <a:highlight>
                  <a:srgbClr val="0000FF"/>
                </a:highlight>
              </a:rPr>
              <a:t>3/29</a:t>
            </a:r>
            <a:r>
              <a:rPr lang="ja-JP" altLang="en-US" dirty="0">
                <a:solidFill>
                  <a:schemeClr val="bg1"/>
                </a:solidFill>
                <a:highlight>
                  <a:srgbClr val="0000FF"/>
                </a:highlight>
              </a:rPr>
              <a:t>）</a:t>
            </a:r>
            <a:r>
              <a:rPr lang="ja-JP" altLang="en-US" dirty="0"/>
              <a:t>、</a:t>
            </a:r>
            <a:r>
              <a:rPr lang="ja-JP" altLang="en-US" dirty="0">
                <a:highlight>
                  <a:srgbClr val="00FFFF"/>
                </a:highlight>
              </a:rPr>
              <a:t>イースター礼拝（</a:t>
            </a:r>
            <a:r>
              <a:rPr lang="en-US" altLang="ja-JP" dirty="0">
                <a:highlight>
                  <a:srgbClr val="00FFFF"/>
                </a:highlight>
              </a:rPr>
              <a:t>3/31</a:t>
            </a:r>
            <a:r>
              <a:rPr lang="ja-JP" altLang="en-US" dirty="0">
                <a:highlight>
                  <a:srgbClr val="00FFFF"/>
                </a:highlight>
              </a:rPr>
              <a:t>）</a:t>
            </a:r>
            <a:endParaRPr kumimoji="1" lang="ja-JP" altLang="en-US" dirty="0">
              <a:highlight>
                <a:srgbClr val="00FFFF"/>
              </a:highlight>
            </a:endParaRPr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3194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6B2AF9-9D74-4018-A2F8-A5E6BF613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36104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br>
              <a:rPr lang="en-US" altLang="ja-JP" sz="2200" b="1" dirty="0">
                <a:solidFill>
                  <a:srgbClr val="FF0000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r>
              <a:rPr lang="ja-JP" altLang="en-US" sz="4000" b="1" dirty="0"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● </a:t>
            </a:r>
            <a:r>
              <a:rPr lang="ja-JP" altLang="en-US" sz="40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懇談会の方法：</a:t>
            </a:r>
            <a:br>
              <a:rPr lang="en-US" altLang="ja-JP" sz="40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endParaRPr kumimoji="1" lang="ja-JP" altLang="en-US" sz="4000" dirty="0">
              <a:highlight>
                <a:srgbClr val="FF00FF"/>
              </a:highligh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1FDB41-C2E5-45E7-AACE-DDD983EB8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340768"/>
            <a:ext cx="8424936" cy="4785395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endParaRPr lang="en-US" altLang="ja-JP" sz="35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 algn="ctr">
              <a:buNone/>
            </a:pPr>
            <a:r>
              <a:rPr lang="ja-JP" altLang="en-US" sz="3500" b="1" dirty="0">
                <a:solidFill>
                  <a:prstClr val="black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アイスブレイク・ブレインストーミング・ＫＪ法</a:t>
            </a:r>
            <a:endParaRPr lang="en-US" altLang="ja-JP" sz="3500" b="1" dirty="0">
              <a:solidFill>
                <a:prstClr val="black"/>
              </a:solidFill>
              <a:highlight>
                <a:srgbClr val="00FF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b="1" dirty="0">
              <a:solidFill>
                <a:srgbClr val="FF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r>
              <a:rPr lang="ja-JP" altLang="en-US" sz="3900" b="1" dirty="0"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アイスブレイク</a:t>
            </a:r>
            <a:r>
              <a:rPr lang="ja-JP" altLang="en-US" sz="3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⇒（グループ分け）</a:t>
            </a:r>
            <a:endParaRPr lang="en-US" altLang="ja-JP" sz="39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39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r>
              <a:rPr lang="ja-JP" altLang="en-US" sz="3900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ブレインストーミング</a:t>
            </a:r>
            <a:r>
              <a:rPr lang="ja-JP" altLang="en-US" sz="3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⇒（水平・量）</a:t>
            </a:r>
            <a:endParaRPr lang="en-US" altLang="ja-JP" sz="39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endParaRPr lang="en-US" altLang="ja-JP" sz="39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r>
              <a:rPr lang="ja-JP" altLang="en-US" sz="3900" b="1" dirty="0">
                <a:solidFill>
                  <a:srgbClr val="FF0000"/>
                </a:solidFill>
                <a:highlight>
                  <a:srgbClr val="C0C0C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ＫＪ法</a:t>
            </a:r>
            <a:r>
              <a:rPr lang="ja-JP" altLang="en-US" sz="3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r>
              <a:rPr lang="ja-JP" altLang="en-US" sz="39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</a:t>
            </a:r>
            <a:r>
              <a:rPr lang="ja-JP" altLang="en-US" sz="3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⇒（</a:t>
            </a:r>
            <a:r>
              <a:rPr lang="ja-JP" altLang="en-US" sz="39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結合・順位）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881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6380</TotalTime>
  <Words>1103</Words>
  <Application>Microsoft Office PowerPoint</Application>
  <PresentationFormat>画面に合わせる (4:3)</PresentationFormat>
  <Paragraphs>173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AR P丸ゴシック体M</vt:lpstr>
      <vt:lpstr>Arial</vt:lpstr>
      <vt:lpstr>Calibri</vt:lpstr>
      <vt:lpstr>Office ​​テーマ</vt:lpstr>
      <vt:lpstr>２０２２年度後期教会懇談会</vt:lpstr>
      <vt:lpstr>讃美と開会祈祷</vt:lpstr>
      <vt:lpstr>讃　美</vt:lpstr>
      <vt:lpstr>聖書と開会祈祷</vt:lpstr>
      <vt:lpstr>2023年度教会事業計画 </vt:lpstr>
      <vt:lpstr> オリエンテーション  </vt:lpstr>
      <vt:lpstr>● 文庫教会の実行：「アクション」 　　　　　 </vt:lpstr>
      <vt:lpstr>2023年度教会事業計画 </vt:lpstr>
      <vt:lpstr> ● 懇談会の方法： </vt:lpstr>
      <vt:lpstr>懇談のテーマ</vt:lpstr>
      <vt:lpstr>まとめ</vt:lpstr>
      <vt:lpstr>祈りと賛美の時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２０１９年度前期教会懇談会</dc:title>
  <dc:creator>mike</dc:creator>
  <cp:lastModifiedBy>森島 牧人</cp:lastModifiedBy>
  <cp:revision>200</cp:revision>
  <cp:lastPrinted>2020-11-21T15:21:49Z</cp:lastPrinted>
  <dcterms:created xsi:type="dcterms:W3CDTF">2019-07-22T05:10:14Z</dcterms:created>
  <dcterms:modified xsi:type="dcterms:W3CDTF">2022-11-12T15:35:14Z</dcterms:modified>
</cp:coreProperties>
</file>