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65" r:id="rId5"/>
    <p:sldId id="290" r:id="rId6"/>
    <p:sldId id="291" r:id="rId7"/>
    <p:sldId id="276" r:id="rId8"/>
    <p:sldId id="292" r:id="rId9"/>
    <p:sldId id="293" r:id="rId10"/>
    <p:sldId id="294" r:id="rId11"/>
    <p:sldId id="266" r:id="rId12"/>
    <p:sldId id="286" r:id="rId13"/>
    <p:sldId id="263" r:id="rId14"/>
    <p:sldId id="264" r:id="rId15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4"/>
  </p:normalViewPr>
  <p:slideViewPr>
    <p:cSldViewPr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4:35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0 295 24575,'4937'0'0,"-4475"-12"0,23-1 0,1130 14 0,-1467-7 0,204-37 0,-216 23 0,333-53 0,-419 64 0,-18 2 0,0 2 0,46-1 0,229 6 0,56-1 0,-278-5 0,142-31 0,-36 4 0,180 8 0,5 27 0,-113 1 0,-168-4 0,114 3 0,-176 1 0,62 17 0,4-1 0,85-2 0,400 46 0,-565-63 0,1 0 0,0-1 0,0-1 0,-1 0 0,29-9 0,-17 5 0,0 2 0,0 1 0,0 1 0,61 5 0,-22-1 0,549-2-1365,-581 0-5461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5:43.05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75 1 24575,'1'144'0,"-5"349"0,-25-2 0,-13 217 0,45 2318 0,-5-1627 0,2 1440-1365,0-2820-5461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2T06:38:52.66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24575,'0'1235'-1365,"0"-1215"-5461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3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4371-9550-4EDC-9F03-1C7373742E0C}" type="datetimeFigureOut">
              <a:rPr kumimoji="1" lang="ja-JP" altLang="en-US" smtClean="0"/>
              <a:t>2023/6/17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92087"/>
          </a:xfrm>
        </p:spPr>
        <p:txBody>
          <a:bodyPr>
            <a:normAutofit/>
          </a:bodyPr>
          <a:lstStyle/>
          <a:p>
            <a:r>
              <a:rPr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２０２３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kumimoji="1" lang="ja-JP" altLang="en-US" b="1" dirty="0">
                <a:solidFill>
                  <a:srgbClr val="FF0000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前期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教会懇談会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9592" y="3745996"/>
            <a:ext cx="6400800" cy="30963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</a:rPr>
              <a:t>1.</a:t>
            </a:r>
            <a:r>
              <a:rPr lang="ja-JP" altLang="en-US" dirty="0">
                <a:solidFill>
                  <a:schemeClr val="tx1"/>
                </a:solidFill>
              </a:rPr>
              <a:t>　賛美・開会祈祷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2.</a:t>
            </a:r>
            <a:r>
              <a:rPr lang="ja-JP" altLang="en-US" dirty="0">
                <a:solidFill>
                  <a:schemeClr val="tx1"/>
                </a:solidFill>
              </a:rPr>
              <a:t>　オリエンテーション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3.</a:t>
            </a:r>
            <a:r>
              <a:rPr lang="ja-JP" altLang="en-US" dirty="0">
                <a:solidFill>
                  <a:schemeClr val="tx1"/>
                </a:solidFill>
              </a:rPr>
              <a:t>　ブレイン・ストーミング（懇談）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</a:rPr>
              <a:t>　まとめ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5.</a:t>
            </a:r>
            <a:r>
              <a:rPr lang="ja-JP" altLang="en-US" dirty="0">
                <a:solidFill>
                  <a:schemeClr val="tx1"/>
                </a:solidFill>
              </a:rPr>
              <a:t>　閉会祈祷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309633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プログラム：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AD254B-CFF4-ADD1-9DAD-5D90567FE890}"/>
              </a:ext>
            </a:extLst>
          </p:cNvPr>
          <p:cNvSpPr txBox="1"/>
          <p:nvPr/>
        </p:nvSpPr>
        <p:spPr>
          <a:xfrm>
            <a:off x="1043608" y="1730344"/>
            <a:ext cx="76328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rgbClr val="0070C0"/>
                </a:solidFill>
              </a:rPr>
              <a:t>■</a:t>
            </a:r>
            <a:r>
              <a:rPr kumimoji="1" lang="ja-JP" altLang="en-US" sz="4000" b="1" dirty="0">
                <a:solidFill>
                  <a:srgbClr val="0070C0"/>
                </a:solidFill>
              </a:rPr>
              <a:t>テーマ：「近隣との交流」</a:t>
            </a:r>
            <a:endParaRPr kumimoji="1" lang="en-US" altLang="ja-JP" sz="4000" b="1" dirty="0">
              <a:solidFill>
                <a:srgbClr val="0070C0"/>
              </a:solidFill>
            </a:endParaRPr>
          </a:p>
          <a:p>
            <a:r>
              <a:rPr lang="ja-JP" altLang="en-US" sz="4000" b="1" dirty="0">
                <a:solidFill>
                  <a:srgbClr val="0070C0"/>
                </a:solidFill>
              </a:rPr>
              <a:t>　　　</a:t>
            </a:r>
            <a:r>
              <a:rPr kumimoji="1" lang="en-US" altLang="ja-JP" sz="4000" b="1" dirty="0"/>
              <a:t>2023</a:t>
            </a:r>
            <a:r>
              <a:rPr kumimoji="1" lang="ja-JP" altLang="en-US" sz="4000" b="1" dirty="0"/>
              <a:t>年度の事業計画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再考！</a:t>
            </a:r>
            <a:endParaRPr kumimoji="1" lang="en-US" altLang="ja-JP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164D7-9814-03A7-E02B-CAA9D372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78621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ighlight>
                  <a:srgbClr val="00FF00"/>
                </a:highlight>
              </a:rPr>
              <a:t>2023</a:t>
            </a:r>
            <a:r>
              <a:rPr kumimoji="1" lang="ja-JP" altLang="en-US" dirty="0">
                <a:highlight>
                  <a:srgbClr val="00FF00"/>
                </a:highlight>
              </a:rPr>
              <a:t>年度教会事業計画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FF"/>
                </a:highlight>
              </a:rPr>
              <a:t>再考！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421B1-78BA-914A-04BB-DC72B80D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5000" dirty="0">
                <a:latin typeface="+mn-ea"/>
              </a:rPr>
              <a:t>＜</a:t>
            </a:r>
            <a:r>
              <a:rPr kumimoji="1" lang="en-US" altLang="ja-JP" sz="5000" dirty="0">
                <a:latin typeface="+mn-ea"/>
              </a:rPr>
              <a:t>2024</a:t>
            </a:r>
            <a:r>
              <a:rPr kumimoji="1" lang="ja-JP" altLang="en-US" sz="5000" dirty="0">
                <a:latin typeface="+mn-ea"/>
              </a:rPr>
              <a:t>年＞</a:t>
            </a:r>
            <a:endParaRPr kumimoji="1" lang="en-US" altLang="ja-JP" sz="5000" dirty="0">
              <a:latin typeface="+mn-ea"/>
            </a:endParaRPr>
          </a:p>
          <a:p>
            <a:endParaRPr kumimoji="1" lang="ja-JP" altLang="en-US" sz="5000" dirty="0"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⑦</a:t>
            </a:r>
            <a:r>
              <a:rPr kumimoji="1" lang="en-US" altLang="ja-JP" sz="5000" dirty="0">
                <a:latin typeface="+mn-ea"/>
              </a:rPr>
              <a:t>1</a:t>
            </a:r>
            <a:r>
              <a:rPr kumimoji="1" lang="ja-JP" altLang="en-US" sz="5000" dirty="0">
                <a:latin typeface="+mn-ea"/>
              </a:rPr>
              <a:t>月　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新年主日礼拝・愛餐会（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1/7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</a:p>
          <a:p>
            <a:r>
              <a:rPr lang="ja-JP" altLang="en-US" sz="5000" dirty="0">
                <a:latin typeface="+mn-ea"/>
              </a:rPr>
              <a:t>⑧</a:t>
            </a:r>
            <a:r>
              <a:rPr kumimoji="1" lang="en-US" altLang="ja-JP" sz="5000" dirty="0">
                <a:latin typeface="+mn-ea"/>
              </a:rPr>
              <a:t>2</a:t>
            </a:r>
            <a:r>
              <a:rPr kumimoji="1" lang="ja-JP" altLang="en-US" sz="5000" dirty="0">
                <a:latin typeface="+mn-ea"/>
              </a:rPr>
              <a:t>月　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バプテスト・デー主日礼拝（</a:t>
            </a:r>
            <a:r>
              <a:rPr kumimoji="1" lang="en-US" altLang="ja-JP" sz="5000" dirty="0">
                <a:highlight>
                  <a:srgbClr val="FFFF00"/>
                </a:highlight>
                <a:latin typeface="+mn-ea"/>
              </a:rPr>
              <a:t>2/4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）</a:t>
            </a:r>
            <a:r>
              <a:rPr kumimoji="1" lang="ja-JP" altLang="en-US" sz="5000" dirty="0">
                <a:latin typeface="+mn-ea"/>
              </a:rPr>
              <a:t>、</a:t>
            </a:r>
          </a:p>
          <a:p>
            <a:r>
              <a:rPr kumimoji="1" lang="ja-JP" altLang="en-US" sz="5000" dirty="0">
                <a:latin typeface="+mn-ea"/>
              </a:rPr>
              <a:t>　　　 　 </a:t>
            </a:r>
            <a:r>
              <a:rPr kumimoji="1" lang="ja-JP" altLang="en-US" sz="5000" dirty="0">
                <a:highlight>
                  <a:srgbClr val="00FF00"/>
                </a:highlight>
                <a:latin typeface="+mn-ea"/>
              </a:rPr>
              <a:t>信教の自由を守る日（</a:t>
            </a:r>
            <a:r>
              <a:rPr kumimoji="1" lang="en-US" altLang="ja-JP" sz="5000" dirty="0">
                <a:highlight>
                  <a:srgbClr val="00FF00"/>
                </a:highlight>
                <a:latin typeface="+mn-ea"/>
              </a:rPr>
              <a:t>2023</a:t>
            </a:r>
            <a:r>
              <a:rPr kumimoji="1" lang="ja-JP" altLang="en-US" sz="5000" dirty="0">
                <a:highlight>
                  <a:srgbClr val="00FF00"/>
                </a:highlight>
                <a:latin typeface="+mn-ea"/>
              </a:rPr>
              <a:t>年度</a:t>
            </a:r>
            <a:endParaRPr kumimoji="1" lang="en-US" altLang="ja-JP" sz="5000" dirty="0">
              <a:highlight>
                <a:srgbClr val="00FF00"/>
              </a:highlight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　　　　　</a:t>
            </a:r>
            <a:r>
              <a:rPr kumimoji="1" lang="ja-JP" altLang="en-US" sz="5000" dirty="0">
                <a:highlight>
                  <a:srgbClr val="00FF00"/>
                </a:highlight>
                <a:latin typeface="+mn-ea"/>
              </a:rPr>
              <a:t>特別礼拝②）（</a:t>
            </a:r>
            <a:r>
              <a:rPr kumimoji="1" lang="en-US" altLang="ja-JP" sz="5000" dirty="0">
                <a:highlight>
                  <a:srgbClr val="00FF00"/>
                </a:highlight>
                <a:latin typeface="+mn-ea"/>
              </a:rPr>
              <a:t>2/11</a:t>
            </a:r>
            <a:r>
              <a:rPr kumimoji="1" lang="ja-JP" altLang="en-US" sz="5000" dirty="0">
                <a:highlight>
                  <a:srgbClr val="00FF00"/>
                </a:highlight>
                <a:latin typeface="+mn-ea"/>
              </a:rPr>
              <a:t>）</a:t>
            </a:r>
          </a:p>
          <a:p>
            <a:r>
              <a:rPr lang="ja-JP" altLang="en-US" sz="5000" dirty="0">
                <a:latin typeface="+mn-ea"/>
              </a:rPr>
              <a:t>⑨　　　 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2023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年度定期総会</a:t>
            </a:r>
            <a:endParaRPr kumimoji="1" lang="en-US" altLang="ja-JP" sz="5000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r>
              <a:rPr lang="ja-JP" altLang="en-US" sz="5000" dirty="0">
                <a:solidFill>
                  <a:schemeClr val="bg1"/>
                </a:solidFill>
                <a:latin typeface="+mn-ea"/>
              </a:rPr>
              <a:t>　　　　　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2024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年度予算）（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2/25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）</a:t>
            </a:r>
            <a:endParaRPr kumimoji="1" lang="en-US" altLang="ja-JP" sz="5000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⑩</a:t>
            </a:r>
            <a:r>
              <a:rPr lang="en-US" altLang="ja-JP" sz="5000" dirty="0">
                <a:latin typeface="+mn-ea"/>
              </a:rPr>
              <a:t>3</a:t>
            </a:r>
            <a:r>
              <a:rPr lang="ja-JP" altLang="en-US" sz="5000" dirty="0">
                <a:latin typeface="+mn-ea"/>
              </a:rPr>
              <a:t>月　</a:t>
            </a:r>
            <a:r>
              <a:rPr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受難日礼拝（</a:t>
            </a:r>
            <a:r>
              <a:rPr lang="en-US" altLang="ja-JP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3/29</a:t>
            </a:r>
            <a:r>
              <a:rPr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  <a:r>
              <a:rPr lang="ja-JP" altLang="en-US" sz="5000" dirty="0">
                <a:latin typeface="+mn-ea"/>
              </a:rPr>
              <a:t>、</a:t>
            </a:r>
            <a:endParaRPr lang="en-US" altLang="ja-JP" sz="5000" dirty="0"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　　　　　</a:t>
            </a:r>
            <a:r>
              <a:rPr lang="ja-JP" altLang="en-US" sz="5000" dirty="0">
                <a:highlight>
                  <a:srgbClr val="00FFFF"/>
                </a:highlight>
                <a:latin typeface="+mn-ea"/>
              </a:rPr>
              <a:t>イースター主日礼拝（</a:t>
            </a:r>
            <a:r>
              <a:rPr lang="en-US" altLang="ja-JP" sz="5000" dirty="0">
                <a:highlight>
                  <a:srgbClr val="00FFFF"/>
                </a:highlight>
                <a:latin typeface="+mn-ea"/>
              </a:rPr>
              <a:t>3/31</a:t>
            </a:r>
            <a:r>
              <a:rPr lang="ja-JP" altLang="en-US" sz="5000" dirty="0">
                <a:highlight>
                  <a:srgbClr val="00FFFF"/>
                </a:highlight>
                <a:latin typeface="+mn-ea"/>
              </a:rPr>
              <a:t>）</a:t>
            </a:r>
            <a:endParaRPr kumimoji="1" lang="ja-JP" altLang="en-US" sz="5000" dirty="0">
              <a:highlight>
                <a:srgbClr val="00FFFF"/>
              </a:highlight>
              <a:latin typeface="+mn-ea"/>
            </a:endParaRP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85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B2AF9-9D74-4018-A2F8-A5E6BF61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br>
              <a:rPr lang="en-US" altLang="ja-JP" sz="2200" b="1" dirty="0">
                <a:solidFill>
                  <a:srgbClr val="FF0000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0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4000" b="1" dirty="0">
                <a:solidFill>
                  <a:schemeClr val="bg1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懇談会の方法：</a:t>
            </a:r>
            <a:br>
              <a:rPr lang="en-US" altLang="ja-JP" sz="4000" b="1" dirty="0">
                <a:solidFill>
                  <a:schemeClr val="bg1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40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FDB41-C2E5-45E7-AACE-DDD983EB8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79909"/>
            <a:ext cx="8424936" cy="478539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altLang="ja-JP" sz="35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35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アイスブレイク・ブレインストーミング・ＫＪ法</a:t>
            </a:r>
            <a:endParaRPr lang="en-US" altLang="ja-JP" sz="35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⇒（グループ分け）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ブレインストーミング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⇒（水平・量）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solidFill>
                  <a:srgbClr val="FF0000"/>
                </a:solidFill>
                <a:highlight>
                  <a:srgbClr val="C0C0C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ＫＪ法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⇒（</a:t>
            </a:r>
            <a:r>
              <a:rPr lang="ja-JP" altLang="en-US" sz="3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結合・順位）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8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91662-E28B-DCBD-776A-5D06208D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懇談のテーマ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AFB56D-7B52-CB1C-D7DA-F26D31D38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62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　　　　　　　　　　（強み）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（１）出て行こう　　　　　　　　</a:t>
            </a:r>
            <a:r>
              <a:rPr lang="ja-JP" altLang="en-US" dirty="0"/>
              <a:t>（２）迎えよう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　　（弱み）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C95E3C03-3CC2-82EE-22BE-5D670383625F}"/>
                  </a:ext>
                </a:extLst>
              </p14:cNvPr>
              <p14:cNvContentPartPr/>
              <p14:nvPr/>
            </p14:nvContentPartPr>
            <p14:xfrm>
              <a:off x="2151017" y="4151863"/>
              <a:ext cx="4812480" cy="10656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C95E3C03-3CC2-82EE-22BE-5D67038362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3017" y="4133863"/>
                <a:ext cx="4848120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32507F44-BC34-AACC-AAF2-C4C465753C29}"/>
                  </a:ext>
                </a:extLst>
              </p14:cNvPr>
              <p14:cNvContentPartPr/>
              <p14:nvPr/>
            </p14:nvContentPartPr>
            <p14:xfrm>
              <a:off x="4109417" y="2228743"/>
              <a:ext cx="27360" cy="328356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32507F44-BC34-AACC-AAF2-C4C465753C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1777" y="2211103"/>
                <a:ext cx="63000" cy="33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22CA5E41-5076-6A98-7267-CD055244A4EE}"/>
                  </a:ext>
                </a:extLst>
              </p14:cNvPr>
              <p14:cNvContentPartPr/>
              <p14:nvPr/>
            </p14:nvContentPartPr>
            <p14:xfrm>
              <a:off x="4110137" y="5459743"/>
              <a:ext cx="360" cy="45252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22CA5E41-5076-6A98-7267-CD055244A4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92137" y="5442103"/>
                <a:ext cx="36000" cy="4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2034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A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B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C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班：　発表者⇒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祈り</a:t>
            </a:r>
            <a:r>
              <a:rPr kumimoji="1" lang="ja-JP" altLang="en-US" sz="4800">
                <a:solidFill>
                  <a:srgbClr val="C00000"/>
                </a:solidFill>
              </a:rPr>
              <a:t>と賛美の時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b="1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・祈りの時：　各班で、全員で</a:t>
            </a:r>
            <a:endParaRPr lang="en-US" altLang="ja-JP" sz="3600" b="1" dirty="0">
              <a:solidFill>
                <a:schemeClr val="accent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・賛美の時：　全員で「シャローム」</a:t>
            </a:r>
            <a:endParaRPr lang="en-US" altLang="ja-JP" sz="3600" dirty="0">
              <a:solidFill>
                <a:schemeClr val="accent3">
                  <a:lumMod val="7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solidFill>
                <a:schemeClr val="accent3">
                  <a:lumMod val="75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600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・閉会祈祷：　並木裕忠協力牧師</a:t>
            </a:r>
            <a:endParaRPr kumimoji="1" lang="en-US" altLang="ja-JP" sz="3600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5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開　会　讃　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 algn="ctr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Ⅱ-189</a:t>
            </a:r>
            <a:r>
              <a:rPr kumimoji="1" lang="ja-JP" alt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「丘の上の教会」</a:t>
            </a:r>
            <a:endParaRPr kumimoji="1" lang="en-US" altLang="ja-JP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1. 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丘の上の教会へ　のぼる石だたみ、　　　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 春は桜のはなびら、てのひらにうけてのぼる。　　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（おりかえし）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　ほら、ディン ドン、ディン ドン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…</a:t>
            </a: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　さやかにやさしく　ベルは鳴りわたる。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 ああ、なつかしい教会へ　きょうこそみんなで帰ろう。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2.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夏はみどりさわやか　陰も涼しくて、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高く口笛吹いては、肩組み合わせてのぼる。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en-US" altLang="ja-JP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3. 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丘の上を望めば　空に羊ぐも、</a:t>
            </a:r>
            <a:endParaRPr lang="en-US" altLang="ja-JP" sz="8000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秋の陽をあびてひかる、レンガの塔の十字架。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en-US" altLang="ja-JP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4. </a:t>
            </a: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雪の降る夜みんなで　歌声あわせた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小さいときの思い出が、</a:t>
            </a:r>
            <a:r>
              <a:rPr lang="ja-JP" altLang="en-US" sz="8000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いまこころに鳴りひびく。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01800" indent="-1701800">
              <a:buNone/>
            </a:pP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40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聖書と開会祈祷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795463" indent="-1795463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・主題聖句：　イザヤ書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15</a:t>
            </a:r>
          </a:p>
          <a:p>
            <a:pPr marL="1795463" indent="-1795463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 algn="ctr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「安らかに信頼していることこそ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 algn="ctr">
              <a:buNone/>
            </a:pPr>
            <a:r>
              <a:rPr lang="ja-JP" altLang="en-US" sz="11200" b="1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力がある。」</a:t>
            </a:r>
            <a:endParaRPr lang="en-US" altLang="ja-JP" sz="11200" b="1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・開会祈祷：　森島牧人 牧師</a:t>
            </a:r>
            <a:endParaRPr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1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90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オリエンテーション</a:t>
            </a: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508518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◎</a:t>
            </a:r>
            <a:r>
              <a:rPr kumimoji="1" lang="en-US" altLang="ja-JP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2023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年度テーマ：「地域との交流」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9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9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◎ これまでの懇談会で確認したこと。 </a:t>
            </a:r>
            <a:endParaRPr lang="en-US" altLang="ja-JP" sz="9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9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① 教会</a:t>
            </a:r>
            <a:r>
              <a:rPr lang="ja-JP" altLang="en-US" sz="12800" b="1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の目的：</a:t>
            </a:r>
            <a:r>
              <a:rPr lang="ja-JP" altLang="en-US" sz="12800" b="1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lang="en-US" altLang="ja-JP" sz="12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2021</a:t>
            </a:r>
            <a:r>
              <a:rPr lang="ja-JP" altLang="en-US" sz="12800" b="1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年度教会懇談会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lang="en-US" altLang="ja-JP" sz="12800" b="1" dirty="0">
              <a:solidFill>
                <a:prstClr val="black"/>
              </a:solidFill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主からのミッション　　</a:t>
            </a:r>
            <a:endParaRPr lang="en-US" altLang="ja-JP" sz="12800" b="1" dirty="0">
              <a:highlight>
                <a:srgbClr val="FF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福音宣教：マタイ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28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章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18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-20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節</a:t>
            </a:r>
            <a:endParaRPr lang="en-US" altLang="ja-JP" sz="128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kumimoji="1" lang="en-US" altLang="ja-JP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</a:t>
            </a:r>
            <a:r>
              <a:rPr lang="en-US" altLang="ja-JP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</a:t>
            </a:r>
            <a:r>
              <a:rPr kumimoji="1" lang="ja-JP" altLang="en-US" sz="1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教会のミッション（使命）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明確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にする</a:t>
            </a:r>
            <a:endParaRPr kumimoji="1" lang="en-US" altLang="ja-JP" sz="1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主日礼拝順守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が鍵</a:t>
            </a:r>
            <a:endParaRPr kumimoji="1" lang="en-US" altLang="ja-JP" sz="1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9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6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オリエンテーション</a:t>
            </a: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508518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kumimoji="1" lang="ja-JP" altLang="en-US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◎</a:t>
            </a:r>
            <a:r>
              <a:rPr kumimoji="1" lang="en-US" altLang="ja-JP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2023</a:t>
            </a:r>
            <a:r>
              <a:rPr kumimoji="1" lang="ja-JP" altLang="en-US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年度テーマ：「地域との交流」</a:t>
            </a:r>
            <a:endParaRPr lang="en-US" altLang="ja-JP" sz="9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9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◎ これまでの懇談会で確認したこと。 </a:t>
            </a:r>
            <a:endParaRPr lang="en-US" altLang="ja-JP" sz="9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96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② 教会の目標（</a:t>
            </a:r>
            <a:r>
              <a:rPr lang="en-US" altLang="ja-JP" sz="128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2022</a:t>
            </a:r>
            <a:r>
              <a:rPr lang="ja-JP" altLang="en-US" sz="12800" b="1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年度前期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懇談会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lang="en-US" altLang="ja-JP" sz="12800" b="1" dirty="0">
              <a:solidFill>
                <a:prstClr val="black"/>
              </a:solidFill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「ビジョン」</a:t>
            </a: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endParaRPr lang="en-US" altLang="ja-JP" sz="128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文庫教会を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教会たらしめる</a:t>
            </a:r>
            <a:endParaRPr lang="en-US" altLang="ja-JP" sz="128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         　　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バプテスト教会の形成</a:t>
            </a:r>
            <a:endParaRPr lang="en-US" altLang="ja-JP" sz="128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信徒の教会</a:t>
            </a:r>
            <a:endParaRPr lang="en-US" altLang="ja-JP" sz="128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2800" b="1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　　</a:t>
            </a:r>
            <a:r>
              <a:rPr lang="en-US" altLang="ja-JP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lang="ja-JP" altLang="en-US" sz="12800" b="1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信徒相互教育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が重要</a:t>
            </a:r>
            <a:endParaRPr lang="en-US" altLang="ja-JP" sz="128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1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44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オリエンテーション</a:t>
            </a:r>
            <a:b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52128"/>
            <a:ext cx="8928992" cy="558924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kumimoji="1" lang="ja-JP" altLang="en-US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◎</a:t>
            </a:r>
            <a:r>
              <a:rPr kumimoji="1" lang="en-US" altLang="ja-JP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2023</a:t>
            </a:r>
            <a:r>
              <a:rPr kumimoji="1" lang="ja-JP" altLang="en-US" sz="9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j-cs"/>
              </a:rPr>
              <a:t>年度テーマ：「近隣との交流」</a:t>
            </a:r>
            <a:endParaRPr lang="en-US" altLang="ja-JP" sz="9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7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◎ これまでの懇談会で確認したこと。 </a:t>
            </a:r>
            <a:endParaRPr lang="en-US" altLang="ja-JP" sz="7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 教会の実行：</a:t>
            </a:r>
            <a:r>
              <a:rPr lang="en-US" altLang="ja-JP" sz="112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(2022</a:t>
            </a:r>
            <a:r>
              <a:rPr lang="ja-JP" altLang="en-US" sz="112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年度後期懇談会</a:t>
            </a:r>
            <a:r>
              <a:rPr lang="en-US" altLang="ja-JP" sz="112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)</a:t>
            </a: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r>
              <a:rPr lang="en-US" altLang="ja-JP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1200" b="1" dirty="0">
                <a:solidFill>
                  <a:schemeClr val="bg1"/>
                </a:solidFill>
                <a:highlight>
                  <a:srgbClr val="008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「アクション」</a:t>
            </a:r>
            <a:r>
              <a:rPr lang="ja-JP" altLang="en-US" sz="1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112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個があって連携する</a:t>
            </a:r>
            <a:endParaRPr lang="en-US" altLang="ja-JP" sz="112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⇒①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文庫教会のビジョン（目標）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 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共有化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する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⇒②</a:t>
            </a:r>
            <a:r>
              <a:rPr lang="ja-JP" altLang="en-US" sz="112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霊的成長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 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聖書の学び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と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祈り</a:t>
            </a:r>
            <a:endParaRPr lang="en-US" altLang="ja-JP" sz="11200" b="1" dirty="0">
              <a:solidFill>
                <a:prstClr val="black"/>
              </a:solidFill>
              <a:highlight>
                <a:srgbClr val="0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⇒③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個々人の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タラントンを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en-US" altLang="ja-JP" sz="112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</a:t>
            </a:r>
            <a:r>
              <a:rPr lang="ja-JP" altLang="en-US" sz="112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教会のビジョン（目標）に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繋げ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 </a:t>
            </a:r>
            <a:r>
              <a:rPr kumimoji="1" lang="ja-JP" altLang="en-US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実行する</a:t>
            </a:r>
            <a:endParaRPr kumimoji="1" lang="en-US" altLang="ja-JP" sz="1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⇒④</a:t>
            </a:r>
            <a:r>
              <a:rPr lang="ja-JP" altLang="en-US" sz="112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派遣される教会</a:t>
            </a:r>
            <a:endParaRPr lang="en-US" altLang="ja-JP" sz="11200" b="1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11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9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7424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3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文庫教会の実行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：「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アクション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4600" b="1" dirty="0">
                <a:solidFill>
                  <a:prstClr val="black"/>
                </a:solidFill>
                <a:highlight>
                  <a:srgbClr val="FFFF00"/>
                </a:highlight>
                <a:latin typeface="+mn-ea"/>
              </a:rPr>
              <a:t>懇談会テーマ</a:t>
            </a:r>
            <a:r>
              <a:rPr lang="ja-JP" altLang="en-US" sz="4600" b="1" dirty="0">
                <a:solidFill>
                  <a:prstClr val="black"/>
                </a:solidFill>
                <a:latin typeface="+mn-ea"/>
              </a:rPr>
              <a:t>⇒</a:t>
            </a:r>
            <a:r>
              <a:rPr lang="ja-JP" altLang="ja-JP" sz="4600" b="1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4600" b="1" kern="100" dirty="0">
                <a:effectLst/>
                <a:highlight>
                  <a:srgbClr val="00FFFF"/>
                </a:highlight>
                <a:latin typeface="+mn-ea"/>
                <a:cs typeface="Times New Roman" panose="02020603050405020304" pitchFamily="18" charset="0"/>
              </a:rPr>
              <a:t>「</a:t>
            </a:r>
            <a:r>
              <a:rPr lang="ja-JP" altLang="en-US" sz="4600" b="1" kern="100" dirty="0">
                <a:highlight>
                  <a:srgbClr val="00FFFF"/>
                </a:highlight>
                <a:latin typeface="+mn-ea"/>
                <a:cs typeface="Times New Roman" panose="02020603050405020304" pitchFamily="18" charset="0"/>
              </a:rPr>
              <a:t>近隣との交流</a:t>
            </a:r>
            <a:r>
              <a:rPr lang="ja-JP" altLang="en-US" sz="4600" b="1" kern="100" dirty="0">
                <a:effectLst/>
                <a:highlight>
                  <a:srgbClr val="00FFFF"/>
                </a:highlight>
                <a:latin typeface="+mn-ea"/>
                <a:cs typeface="Times New Roman" panose="02020603050405020304" pitchFamily="18" charset="0"/>
              </a:rPr>
              <a:t>」</a:t>
            </a:r>
            <a:endParaRPr lang="en-US" altLang="ja-JP" sz="4600" b="1" kern="100" dirty="0">
              <a:effectLst/>
              <a:highlight>
                <a:srgbClr val="00FFFF"/>
              </a:highlight>
              <a:latin typeface="+mn-ea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4600" b="1" kern="100" dirty="0">
                <a:effectLst/>
                <a:latin typeface="+mn-ea"/>
                <a:cs typeface="Times New Roman" panose="02020603050405020304" pitchFamily="18" charset="0"/>
              </a:rPr>
              <a:t>　　　　　　　</a:t>
            </a:r>
            <a:r>
              <a:rPr lang="en-US" altLang="ja-JP" sz="4600" b="1" kern="100" dirty="0">
                <a:effectLst/>
                <a:latin typeface="+mn-ea"/>
                <a:cs typeface="Times New Roman" panose="02020603050405020304" pitchFamily="18" charset="0"/>
              </a:rPr>
              <a:t>--</a:t>
            </a:r>
            <a:r>
              <a:rPr lang="en-US" altLang="ja-JP" sz="4600" b="1" kern="100" dirty="0">
                <a:effectLst/>
                <a:highlight>
                  <a:srgbClr val="00FF00"/>
                </a:highlight>
                <a:latin typeface="+mn-ea"/>
                <a:cs typeface="Times New Roman" panose="02020603050405020304" pitchFamily="18" charset="0"/>
              </a:rPr>
              <a:t>2023</a:t>
            </a:r>
            <a:r>
              <a:rPr lang="ja-JP" altLang="en-US" sz="4600" b="1" kern="100" dirty="0">
                <a:effectLst/>
                <a:highlight>
                  <a:srgbClr val="00FF00"/>
                </a:highlight>
                <a:latin typeface="+mn-ea"/>
                <a:cs typeface="Times New Roman" panose="02020603050405020304" pitchFamily="18" charset="0"/>
              </a:rPr>
              <a:t>年度の事業計画</a:t>
            </a:r>
            <a:r>
              <a:rPr lang="ja-JP" altLang="en-US" sz="4600" b="1" kern="1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+mn-ea"/>
                <a:cs typeface="Times New Roman" panose="02020603050405020304" pitchFamily="18" charset="0"/>
              </a:rPr>
              <a:t>再考！</a:t>
            </a:r>
            <a:r>
              <a:rPr lang="en-US" altLang="ja-JP" sz="4600" b="1" kern="100" dirty="0">
                <a:latin typeface="+mn-ea"/>
                <a:cs typeface="Times New Roman" panose="02020603050405020304" pitchFamily="18" charset="0"/>
              </a:rPr>
              <a:t>--</a:t>
            </a:r>
            <a:endParaRPr lang="en-US" altLang="ja-JP" sz="46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ja-JP" sz="36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36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⇒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+mn-ea"/>
              </a:rPr>
              <a:t>個々人のタラントン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を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L="0" lvl="0" indent="0">
              <a:buNone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</a:rPr>
              <a:t>　　 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+mn-ea"/>
              </a:rPr>
              <a:t>教会のビジョン（目標）に繋げ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+mn-ea"/>
              </a:rPr>
              <a:t>実行する</a:t>
            </a:r>
            <a:r>
              <a:rPr lang="ja-JP" altLang="en-US" sz="3600" b="1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。</a:t>
            </a:r>
            <a:endParaRPr lang="en-US" altLang="ja-JP" sz="3600" b="1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pPr marL="0" lvl="0" indent="0">
              <a:buNone/>
            </a:pPr>
            <a:r>
              <a:rPr lang="en-US" altLang="ja-JP" sz="36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en-US" sz="3600" b="1" kern="100" dirty="0">
                <a:solidFill>
                  <a:prstClr val="black"/>
                </a:solidFill>
                <a:effectLst/>
                <a:latin typeface="+mn-ea"/>
                <a:cs typeface="Times New Roman" panose="02020603050405020304" pitchFamily="18" charset="0"/>
              </a:rPr>
              <a:t>⇒</a:t>
            </a:r>
            <a:r>
              <a:rPr lang="ja-JP" altLang="ja-JP" sz="36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+mn-ea"/>
                <a:cs typeface="Times New Roman" panose="02020603050405020304" pitchFamily="18" charset="0"/>
              </a:rPr>
              <a:t>「みんなで共に伝道しよう</a:t>
            </a:r>
            <a:r>
              <a:rPr lang="ja-JP" altLang="en-US" sz="36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+mn-ea"/>
                <a:cs typeface="Times New Roman" panose="02020603050405020304" pitchFamily="18" charset="0"/>
              </a:rPr>
              <a:t>！</a:t>
            </a:r>
            <a:r>
              <a:rPr lang="ja-JP" altLang="ja-JP" sz="3600" b="1" kern="100" dirty="0">
                <a:solidFill>
                  <a:schemeClr val="bg1"/>
                </a:solidFill>
                <a:effectLst/>
                <a:highlight>
                  <a:srgbClr val="FF00FF"/>
                </a:highlight>
                <a:latin typeface="+mn-ea"/>
                <a:cs typeface="Times New Roman" panose="02020603050405020304" pitchFamily="18" charset="0"/>
              </a:rPr>
              <a:t>」</a:t>
            </a:r>
            <a:endParaRPr lang="en-US" altLang="ja-JP" sz="36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+mn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altLang="ja-JP" sz="3600" b="1" kern="100" dirty="0">
              <a:solidFill>
                <a:schemeClr val="bg1"/>
              </a:solidFill>
              <a:effectLst/>
              <a:highlight>
                <a:srgbClr val="FF00FF"/>
              </a:highlight>
              <a:latin typeface="+mn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ja-JP" altLang="en-US" sz="5200" b="1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＜派遣される教会へ＞</a:t>
            </a:r>
            <a:endParaRPr lang="en-US" altLang="ja-JP" sz="5200" b="1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ja-JP" altLang="en-US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9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164D7-9814-03A7-E02B-CAA9D372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928992" cy="178621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highlight>
                  <a:srgbClr val="009900"/>
                </a:highlight>
              </a:rPr>
              <a:t>2023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009900"/>
                </a:highlight>
              </a:rPr>
              <a:t>年度教会事業計画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再考！</a:t>
            </a:r>
            <a:br>
              <a:rPr kumimoji="1" lang="ja-JP" altLang="en-US" dirty="0">
                <a:solidFill>
                  <a:schemeClr val="bg1"/>
                </a:solidFill>
              </a:rPr>
            </a:b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421B1-78BA-914A-04BB-DC72B80D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5000" dirty="0">
                <a:latin typeface="+mn-ea"/>
              </a:rPr>
              <a:t>＜</a:t>
            </a:r>
            <a:r>
              <a:rPr kumimoji="1" lang="en-US" altLang="ja-JP" sz="5000" dirty="0">
                <a:latin typeface="+mn-ea"/>
              </a:rPr>
              <a:t>2023</a:t>
            </a:r>
            <a:r>
              <a:rPr kumimoji="1" lang="ja-JP" altLang="en-US" sz="5000" dirty="0">
                <a:latin typeface="+mn-ea"/>
              </a:rPr>
              <a:t>年＞</a:t>
            </a:r>
          </a:p>
          <a:p>
            <a:r>
              <a:rPr kumimoji="1" lang="ja-JP" altLang="en-US" sz="5000" dirty="0">
                <a:latin typeface="+mn-ea"/>
              </a:rPr>
              <a:t>①</a:t>
            </a:r>
            <a:r>
              <a:rPr kumimoji="1" lang="en-US" altLang="ja-JP" sz="5000" dirty="0">
                <a:latin typeface="+mn-ea"/>
              </a:rPr>
              <a:t>4</a:t>
            </a:r>
            <a:r>
              <a:rPr kumimoji="1" lang="ja-JP" altLang="en-US" sz="5000" dirty="0">
                <a:latin typeface="+mn-ea"/>
              </a:rPr>
              <a:t>月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　受難日礼拝（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4/7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  <a:r>
              <a:rPr kumimoji="1" lang="ja-JP" altLang="en-US" sz="5000" dirty="0">
                <a:latin typeface="+mn-ea"/>
              </a:rPr>
              <a:t>、</a:t>
            </a:r>
            <a:endParaRPr kumimoji="1" lang="en-US" altLang="ja-JP" sz="5000" dirty="0"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　　　　</a:t>
            </a:r>
            <a:r>
              <a:rPr kumimoji="1" lang="ja-JP" altLang="en-US" sz="5000" dirty="0">
                <a:highlight>
                  <a:srgbClr val="00FFFF"/>
                </a:highlight>
                <a:latin typeface="+mn-ea"/>
              </a:rPr>
              <a:t>イースター主日礼拝（</a:t>
            </a:r>
            <a:r>
              <a:rPr kumimoji="1" lang="en-US" altLang="ja-JP" sz="5000" dirty="0">
                <a:highlight>
                  <a:srgbClr val="00FFFF"/>
                </a:highlight>
                <a:latin typeface="+mn-ea"/>
              </a:rPr>
              <a:t>4/9</a:t>
            </a:r>
            <a:r>
              <a:rPr kumimoji="1" lang="ja-JP" altLang="en-US" sz="5000" dirty="0">
                <a:highlight>
                  <a:srgbClr val="00FFFF"/>
                </a:highlight>
                <a:latin typeface="+mn-ea"/>
              </a:rPr>
              <a:t>）</a:t>
            </a:r>
            <a:r>
              <a:rPr kumimoji="1" lang="ja-JP" altLang="en-US" sz="5000" dirty="0">
                <a:latin typeface="+mn-ea"/>
              </a:rPr>
              <a:t>、</a:t>
            </a:r>
            <a:endParaRPr kumimoji="1" lang="en-US" altLang="ja-JP" sz="5000" dirty="0"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　　　　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合同墓前礼拝（</a:t>
            </a:r>
            <a:r>
              <a:rPr kumimoji="1" lang="en-US" altLang="ja-JP" sz="5000" dirty="0">
                <a:highlight>
                  <a:srgbClr val="FFFF00"/>
                </a:highlight>
                <a:latin typeface="+mn-ea"/>
              </a:rPr>
              <a:t>4/9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）</a:t>
            </a:r>
            <a:r>
              <a:rPr kumimoji="1" lang="ja-JP" altLang="en-US" sz="5000" dirty="0">
                <a:latin typeface="+mn-ea"/>
              </a:rPr>
              <a:t>、</a:t>
            </a:r>
          </a:p>
          <a:p>
            <a:r>
              <a:rPr kumimoji="1" lang="ja-JP" altLang="en-US" sz="5000" dirty="0">
                <a:latin typeface="+mn-ea"/>
              </a:rPr>
              <a:t>　　　　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2023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年度定期総会</a:t>
            </a:r>
            <a:endParaRPr kumimoji="1" lang="en-US" altLang="ja-JP" sz="5000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r>
              <a:rPr lang="ja-JP" altLang="en-US" sz="5000" dirty="0">
                <a:solidFill>
                  <a:schemeClr val="bg1"/>
                </a:solidFill>
                <a:latin typeface="+mn-ea"/>
              </a:rPr>
              <a:t>　　　　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2022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年度</a:t>
            </a:r>
            <a:r>
              <a:rPr kumimoji="1" lang="ja-JP" altLang="en-US" sz="500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決算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4/23</a:t>
            </a:r>
            <a:r>
              <a:rPr kumimoji="1" lang="ja-JP" altLang="en-US" sz="5000">
                <a:solidFill>
                  <a:schemeClr val="bg1"/>
                </a:solidFill>
                <a:highlight>
                  <a:srgbClr val="800000"/>
                </a:highlight>
                <a:latin typeface="+mn-ea"/>
              </a:rPr>
              <a:t>）</a:t>
            </a:r>
            <a:endParaRPr kumimoji="1" lang="ja-JP" altLang="en-US" sz="5000" dirty="0">
              <a:solidFill>
                <a:schemeClr val="bg1"/>
              </a:solidFill>
              <a:highlight>
                <a:srgbClr val="800000"/>
              </a:highlight>
              <a:latin typeface="+mn-ea"/>
            </a:endParaRPr>
          </a:p>
          <a:p>
            <a:r>
              <a:rPr kumimoji="1" lang="ja-JP" altLang="en-US" sz="5000" dirty="0">
                <a:latin typeface="+mn-ea"/>
              </a:rPr>
              <a:t>②</a:t>
            </a:r>
            <a:r>
              <a:rPr kumimoji="1" lang="en-US" altLang="ja-JP" sz="5000" dirty="0">
                <a:latin typeface="+mn-ea"/>
              </a:rPr>
              <a:t>6</a:t>
            </a:r>
            <a:r>
              <a:rPr kumimoji="1" lang="ja-JP" altLang="en-US" sz="5000" dirty="0">
                <a:latin typeface="+mn-ea"/>
              </a:rPr>
              <a:t>月</a:t>
            </a:r>
            <a:r>
              <a:rPr kumimoji="1" lang="ja-JP" altLang="en-US" sz="5000" dirty="0">
                <a:highlight>
                  <a:srgbClr val="00FFFF"/>
                </a:highlight>
                <a:latin typeface="+mn-ea"/>
              </a:rPr>
              <a:t>ペンテコステ主日礼拝</a:t>
            </a:r>
            <a:endParaRPr kumimoji="1" lang="en-US" altLang="ja-JP" sz="5000" dirty="0">
              <a:highlight>
                <a:srgbClr val="00FFFF"/>
              </a:highlight>
              <a:latin typeface="+mn-ea"/>
            </a:endParaRPr>
          </a:p>
          <a:p>
            <a:r>
              <a:rPr lang="ja-JP" altLang="en-US" sz="5000" dirty="0">
                <a:latin typeface="+mn-ea"/>
              </a:rPr>
              <a:t>　　　　</a:t>
            </a:r>
            <a:r>
              <a:rPr lang="ja-JP" altLang="en-US" sz="5000" dirty="0">
                <a:highlight>
                  <a:srgbClr val="00FFFF"/>
                </a:highlight>
                <a:latin typeface="+mn-ea"/>
              </a:rPr>
              <a:t>　</a:t>
            </a:r>
            <a:r>
              <a:rPr kumimoji="1" lang="ja-JP" altLang="en-US" sz="5000" dirty="0">
                <a:highlight>
                  <a:srgbClr val="00FFFF"/>
                </a:highlight>
                <a:latin typeface="+mn-ea"/>
              </a:rPr>
              <a:t>（聖霊降臨日礼拝）（</a:t>
            </a:r>
            <a:r>
              <a:rPr kumimoji="1" lang="en-US" altLang="ja-JP" sz="5000" dirty="0">
                <a:highlight>
                  <a:srgbClr val="00FFFF"/>
                </a:highlight>
                <a:latin typeface="+mn-ea"/>
              </a:rPr>
              <a:t>5/28</a:t>
            </a:r>
            <a:r>
              <a:rPr kumimoji="1" lang="ja-JP" altLang="en-US" sz="5000" dirty="0">
                <a:highlight>
                  <a:srgbClr val="00FFFF"/>
                </a:highlight>
                <a:latin typeface="+mn-ea"/>
              </a:rPr>
              <a:t>）</a:t>
            </a:r>
          </a:p>
          <a:p>
            <a:r>
              <a:rPr kumimoji="1" lang="ja-JP" altLang="en-US" sz="5000" dirty="0">
                <a:latin typeface="+mn-ea"/>
              </a:rPr>
              <a:t>　　　　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前期教会懇談会（</a:t>
            </a:r>
            <a:r>
              <a:rPr kumimoji="1" lang="en-US" altLang="ja-JP" sz="5000" dirty="0">
                <a:highlight>
                  <a:srgbClr val="FFFF00"/>
                </a:highlight>
                <a:latin typeface="+mn-ea"/>
              </a:rPr>
              <a:t>6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月</a:t>
            </a:r>
            <a:r>
              <a:rPr kumimoji="1" lang="en-US" altLang="ja-JP" sz="5000" dirty="0">
                <a:highlight>
                  <a:srgbClr val="FFFF00"/>
                </a:highlight>
                <a:latin typeface="+mn-ea"/>
              </a:rPr>
              <a:t>18</a:t>
            </a:r>
            <a:r>
              <a:rPr kumimoji="1" lang="ja-JP" altLang="en-US" sz="5000" dirty="0">
                <a:highlight>
                  <a:srgbClr val="FFFF00"/>
                </a:highlight>
                <a:latin typeface="+mn-ea"/>
              </a:rPr>
              <a:t>日）</a:t>
            </a:r>
          </a:p>
          <a:p>
            <a:r>
              <a:rPr kumimoji="1" lang="ja-JP" altLang="en-US" sz="5000" dirty="0">
                <a:latin typeface="+mn-ea"/>
              </a:rPr>
              <a:t>③</a:t>
            </a:r>
            <a:r>
              <a:rPr kumimoji="1" lang="en-US" altLang="ja-JP" sz="5000" dirty="0">
                <a:latin typeface="+mn-ea"/>
              </a:rPr>
              <a:t>8</a:t>
            </a:r>
            <a:r>
              <a:rPr kumimoji="1" lang="ja-JP" altLang="en-US" sz="5000" dirty="0">
                <a:latin typeface="+mn-ea"/>
              </a:rPr>
              <a:t>月</a:t>
            </a:r>
            <a:r>
              <a:rPr kumimoji="1" lang="en-US" altLang="ja-JP" sz="5000" dirty="0">
                <a:latin typeface="+mn-ea"/>
              </a:rPr>
              <a:t>or 9</a:t>
            </a:r>
            <a:r>
              <a:rPr kumimoji="1" lang="ja-JP" altLang="en-US" sz="5000" dirty="0">
                <a:latin typeface="+mn-ea"/>
              </a:rPr>
              <a:t>月 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夏期修養会（</a:t>
            </a:r>
            <a:r>
              <a:rPr kumimoji="1" lang="en-US" altLang="ja-JP" sz="50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8/27</a:t>
            </a:r>
            <a:r>
              <a:rPr kumimoji="1" lang="ja-JP" altLang="en-US" sz="50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）！！</a:t>
            </a:r>
          </a:p>
          <a:p>
            <a:pPr marL="0" indent="0">
              <a:buNone/>
            </a:pPr>
            <a:endParaRPr kumimoji="1" lang="ja-JP" altLang="en-US" sz="5000" dirty="0">
              <a:latin typeface="+mn-ea"/>
            </a:endParaRP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236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164D7-9814-03A7-E02B-CAA9D372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772816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ighlight>
                  <a:srgbClr val="FF00FF"/>
                </a:highlight>
              </a:rPr>
              <a:t>2023</a:t>
            </a:r>
            <a:r>
              <a:rPr kumimoji="1" lang="ja-JP" altLang="en-US" dirty="0">
                <a:highlight>
                  <a:srgbClr val="FF00FF"/>
                </a:highlight>
              </a:rPr>
              <a:t>年度教会事業計画</a:t>
            </a:r>
            <a:r>
              <a:rPr kumimoji="1" lang="ja-JP" altLang="en-US" dirty="0">
                <a:solidFill>
                  <a:schemeClr val="bg1"/>
                </a:solidFill>
                <a:highlight>
                  <a:srgbClr val="FF0000"/>
                </a:highlight>
              </a:rPr>
              <a:t>再考！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B421B1-78BA-914A-04BB-DC72B80D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/>
          </a:p>
          <a:p>
            <a:r>
              <a:rPr kumimoji="1" lang="ja-JP" altLang="en-US" sz="9600" dirty="0">
                <a:latin typeface="+mn-ea"/>
              </a:rPr>
              <a:t>＜</a:t>
            </a:r>
            <a:r>
              <a:rPr kumimoji="1" lang="en-US" altLang="ja-JP" sz="9600" dirty="0">
                <a:latin typeface="+mn-ea"/>
              </a:rPr>
              <a:t>2023</a:t>
            </a:r>
            <a:r>
              <a:rPr kumimoji="1" lang="ja-JP" altLang="en-US" sz="9600" dirty="0">
                <a:latin typeface="+mn-ea"/>
              </a:rPr>
              <a:t>年＞</a:t>
            </a:r>
            <a:endParaRPr kumimoji="1" lang="en-US" altLang="ja-JP" sz="9600" dirty="0">
              <a:latin typeface="+mn-ea"/>
            </a:endParaRPr>
          </a:p>
          <a:p>
            <a:pPr marL="0" indent="0">
              <a:buNone/>
            </a:pPr>
            <a:r>
              <a:rPr lang="ja-JP" altLang="en-US" sz="5000">
                <a:latin typeface="+mn-ea"/>
              </a:rPr>
              <a:t>　　　</a:t>
            </a:r>
            <a:r>
              <a:rPr kumimoji="1" lang="ja-JP" altLang="en-US" sz="10400">
                <a:latin typeface="+mn-ea"/>
              </a:rPr>
              <a:t>④</a:t>
            </a:r>
            <a:r>
              <a:rPr kumimoji="1" lang="en-US" altLang="ja-JP" sz="10400" dirty="0">
                <a:latin typeface="+mn-ea"/>
              </a:rPr>
              <a:t>10</a:t>
            </a:r>
            <a:r>
              <a:rPr kumimoji="1" lang="ja-JP" altLang="en-US" sz="10400" dirty="0">
                <a:latin typeface="+mn-ea"/>
              </a:rPr>
              <a:t>月 </a:t>
            </a:r>
            <a:r>
              <a:rPr kumimoji="1" lang="ja-JP" altLang="en-US" sz="10400" dirty="0">
                <a:highlight>
                  <a:srgbClr val="00FF00"/>
                </a:highlight>
                <a:latin typeface="+mn-ea"/>
              </a:rPr>
              <a:t>教会創立記念主日礼拝（</a:t>
            </a:r>
            <a:r>
              <a:rPr kumimoji="1" lang="en-US" altLang="ja-JP" sz="10400" dirty="0">
                <a:highlight>
                  <a:srgbClr val="00FF00"/>
                </a:highlight>
                <a:latin typeface="+mn-ea"/>
              </a:rPr>
              <a:t>2023</a:t>
            </a:r>
            <a:r>
              <a:rPr kumimoji="1" lang="ja-JP" altLang="en-US" sz="10400" dirty="0">
                <a:highlight>
                  <a:srgbClr val="00FF00"/>
                </a:highlight>
                <a:latin typeface="+mn-ea"/>
              </a:rPr>
              <a:t>年度特別礼拝①）　　</a:t>
            </a:r>
            <a:endParaRPr kumimoji="1" lang="en-US" altLang="ja-JP" sz="10400" dirty="0">
              <a:highlight>
                <a:srgbClr val="00FF00"/>
              </a:highlight>
              <a:latin typeface="+mn-ea"/>
            </a:endParaRPr>
          </a:p>
          <a:p>
            <a:r>
              <a:rPr lang="ja-JP" altLang="en-US" sz="10400" dirty="0">
                <a:latin typeface="+mn-ea"/>
              </a:rPr>
              <a:t>　　　　　</a:t>
            </a:r>
            <a:r>
              <a:rPr kumimoji="1" lang="ja-JP" altLang="en-US" sz="10400" dirty="0">
                <a:highlight>
                  <a:srgbClr val="00FF00"/>
                </a:highlight>
                <a:latin typeface="+mn-ea"/>
              </a:rPr>
              <a:t>（</a:t>
            </a:r>
            <a:r>
              <a:rPr kumimoji="1" lang="en-US" altLang="ja-JP" sz="10400" dirty="0">
                <a:highlight>
                  <a:srgbClr val="00FF00"/>
                </a:highlight>
                <a:latin typeface="+mn-ea"/>
              </a:rPr>
              <a:t>10/15</a:t>
            </a:r>
            <a:r>
              <a:rPr kumimoji="1" lang="ja-JP" altLang="en-US" sz="10400" dirty="0">
                <a:highlight>
                  <a:srgbClr val="00FF00"/>
                </a:highlight>
                <a:latin typeface="+mn-ea"/>
              </a:rPr>
              <a:t>）</a:t>
            </a:r>
          </a:p>
          <a:p>
            <a:r>
              <a:rPr kumimoji="1" lang="ja-JP" altLang="en-US" sz="10400" dirty="0">
                <a:latin typeface="+mn-ea"/>
              </a:rPr>
              <a:t>⑤</a:t>
            </a:r>
            <a:r>
              <a:rPr kumimoji="1" lang="en-US" altLang="ja-JP" sz="10400" dirty="0">
                <a:latin typeface="+mn-ea"/>
              </a:rPr>
              <a:t>11</a:t>
            </a:r>
            <a:r>
              <a:rPr kumimoji="1" lang="ja-JP" altLang="en-US" sz="10400" dirty="0">
                <a:latin typeface="+mn-ea"/>
              </a:rPr>
              <a:t>月 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召天者記念主日礼拝（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11/5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  <a:r>
              <a:rPr kumimoji="1" lang="ja-JP" altLang="en-US" sz="10400" dirty="0">
                <a:latin typeface="+mn-ea"/>
              </a:rPr>
              <a:t>、</a:t>
            </a:r>
            <a:endParaRPr kumimoji="1" lang="en-US" altLang="ja-JP" sz="10400" dirty="0">
              <a:latin typeface="+mn-ea"/>
            </a:endParaRPr>
          </a:p>
          <a:p>
            <a:r>
              <a:rPr lang="ja-JP" altLang="en-US" sz="10400" dirty="0">
                <a:solidFill>
                  <a:schemeClr val="bg1"/>
                </a:solidFill>
                <a:latin typeface="+mn-ea"/>
              </a:rPr>
              <a:t>　　　　　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合同主日礼拝こども祝福式（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11/12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  <a:endParaRPr kumimoji="1" lang="en-US" altLang="ja-JP" sz="10400" dirty="0">
              <a:solidFill>
                <a:schemeClr val="bg1"/>
              </a:solidFill>
              <a:highlight>
                <a:srgbClr val="0000FF"/>
              </a:highlight>
              <a:latin typeface="+mn-ea"/>
            </a:endParaRPr>
          </a:p>
          <a:p>
            <a:r>
              <a:rPr kumimoji="1" lang="ja-JP" altLang="en-US" sz="10400" dirty="0">
                <a:latin typeface="+mn-ea"/>
              </a:rPr>
              <a:t>　　　　　</a:t>
            </a:r>
            <a:r>
              <a:rPr kumimoji="1" lang="ja-JP" altLang="en-US" sz="10400" dirty="0">
                <a:highlight>
                  <a:srgbClr val="FFFF00"/>
                </a:highlight>
                <a:latin typeface="+mn-ea"/>
              </a:rPr>
              <a:t>後期教会懇談会（</a:t>
            </a:r>
            <a:r>
              <a:rPr kumimoji="1" lang="en-US" altLang="ja-JP" sz="10400" dirty="0">
                <a:highlight>
                  <a:srgbClr val="FFFF00"/>
                </a:highlight>
                <a:latin typeface="+mn-ea"/>
              </a:rPr>
              <a:t>11/19</a:t>
            </a:r>
            <a:r>
              <a:rPr kumimoji="1" lang="ja-JP" altLang="en-US" sz="10400">
                <a:highlight>
                  <a:srgbClr val="FFFF00"/>
                </a:highlight>
                <a:latin typeface="+mn-ea"/>
              </a:rPr>
              <a:t>）</a:t>
            </a:r>
            <a:r>
              <a:rPr kumimoji="1" lang="ja-JP" altLang="en-US" sz="10400">
                <a:latin typeface="+mn-ea"/>
              </a:rPr>
              <a:t>、</a:t>
            </a:r>
            <a:endParaRPr kumimoji="1" lang="en-US" altLang="ja-JP" sz="10400" dirty="0">
              <a:latin typeface="+mn-ea"/>
            </a:endParaRPr>
          </a:p>
          <a:p>
            <a:r>
              <a:rPr lang="ja-JP" altLang="en-US" sz="10400">
                <a:latin typeface="+mn-ea"/>
              </a:rPr>
              <a:t>　　　　　</a:t>
            </a:r>
            <a:r>
              <a:rPr kumimoji="1" lang="ja-JP" altLang="en-US" sz="10400">
                <a:highlight>
                  <a:srgbClr val="00FFFF"/>
                </a:highlight>
                <a:latin typeface="+mn-ea"/>
              </a:rPr>
              <a:t>クリスマス</a:t>
            </a:r>
            <a:r>
              <a:rPr kumimoji="1" lang="ja-JP" altLang="en-US" sz="10400" dirty="0">
                <a:highlight>
                  <a:srgbClr val="00FFFF"/>
                </a:highlight>
                <a:latin typeface="+mn-ea"/>
              </a:rPr>
              <a:t>準備（</a:t>
            </a:r>
            <a:r>
              <a:rPr kumimoji="1" lang="en-US" altLang="ja-JP" sz="10400" dirty="0">
                <a:highlight>
                  <a:srgbClr val="00FFFF"/>
                </a:highlight>
                <a:latin typeface="+mn-ea"/>
              </a:rPr>
              <a:t>11/26</a:t>
            </a:r>
            <a:r>
              <a:rPr kumimoji="1" lang="ja-JP" altLang="en-US" sz="10400" dirty="0">
                <a:highlight>
                  <a:srgbClr val="00FFFF"/>
                </a:highlight>
                <a:latin typeface="+mn-ea"/>
              </a:rPr>
              <a:t>）</a:t>
            </a:r>
          </a:p>
          <a:p>
            <a:r>
              <a:rPr lang="ja-JP" altLang="en-US" sz="10400" dirty="0">
                <a:latin typeface="+mn-ea"/>
              </a:rPr>
              <a:t>⑥</a:t>
            </a:r>
            <a:r>
              <a:rPr kumimoji="1" lang="en-US" altLang="ja-JP" sz="10400" dirty="0">
                <a:latin typeface="+mn-ea"/>
              </a:rPr>
              <a:t>12</a:t>
            </a:r>
            <a:r>
              <a:rPr kumimoji="1" lang="ja-JP" altLang="en-US" sz="10400" dirty="0">
                <a:latin typeface="+mn-ea"/>
              </a:rPr>
              <a:t>月 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クリスマス行事</a:t>
            </a:r>
            <a:endParaRPr kumimoji="1" lang="en-US" altLang="ja-JP" sz="10400" dirty="0">
              <a:solidFill>
                <a:schemeClr val="bg1"/>
              </a:solidFill>
              <a:highlight>
                <a:srgbClr val="FF0000"/>
              </a:highlight>
              <a:latin typeface="+mn-ea"/>
            </a:endParaRPr>
          </a:p>
          <a:p>
            <a:r>
              <a:rPr kumimoji="1" lang="ja-JP" altLang="en-US" sz="10400" dirty="0">
                <a:latin typeface="+mn-ea"/>
              </a:rPr>
              <a:t>　　　　　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FF00FF"/>
                </a:highlight>
                <a:latin typeface="+mn-ea"/>
              </a:rPr>
              <a:t>待降節（アドベント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FF00FF"/>
                </a:highlight>
                <a:latin typeface="+mn-ea"/>
              </a:rPr>
              <a:t>12/3-12/24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FF00FF"/>
                </a:highlight>
                <a:latin typeface="+mn-ea"/>
              </a:rPr>
              <a:t>）</a:t>
            </a:r>
            <a:r>
              <a:rPr kumimoji="1" lang="ja-JP" altLang="en-US" sz="10400" dirty="0">
                <a:latin typeface="+mn-ea"/>
              </a:rPr>
              <a:t>、</a:t>
            </a:r>
            <a:endParaRPr kumimoji="1" lang="en-US" altLang="ja-JP" sz="10400" dirty="0">
              <a:latin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0400" dirty="0">
                <a:solidFill>
                  <a:schemeClr val="bg1"/>
                </a:solidFill>
                <a:latin typeface="+mn-ea"/>
              </a:rPr>
              <a:t>　　　　　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CS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クリスマス礼拝（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12/17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0000FF"/>
                </a:highlight>
                <a:latin typeface="+mn-ea"/>
              </a:rPr>
              <a:t>）</a:t>
            </a:r>
            <a:r>
              <a:rPr kumimoji="1" lang="ja-JP" altLang="en-US" sz="10400" dirty="0">
                <a:latin typeface="+mn-ea"/>
              </a:rPr>
              <a:t>、</a:t>
            </a:r>
            <a:endParaRPr kumimoji="1" lang="en-US" altLang="ja-JP" sz="10400" dirty="0">
              <a:latin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0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+mn-cs"/>
              </a:rPr>
              <a:t>　　　　　</a:t>
            </a:r>
            <a:r>
              <a:rPr kumimoji="1" lang="ja-JP" altLang="en-US" sz="10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+mn-ea"/>
                <a:cs typeface="+mn-cs"/>
              </a:rPr>
              <a:t>三教会合同キャロリング（</a:t>
            </a:r>
            <a:r>
              <a:rPr kumimoji="1" lang="en-US" altLang="ja-JP" sz="10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+mn-ea"/>
                <a:cs typeface="+mn-cs"/>
              </a:rPr>
              <a:t>12/17</a:t>
            </a:r>
            <a:r>
              <a:rPr kumimoji="1" lang="ja-JP" altLang="en-US" sz="10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+mn-ea"/>
                <a:cs typeface="+mn-cs"/>
              </a:rPr>
              <a:t>）</a:t>
            </a:r>
            <a:r>
              <a:rPr kumimoji="1" lang="ja-JP" altLang="en-US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、</a:t>
            </a:r>
          </a:p>
          <a:p>
            <a:r>
              <a:rPr kumimoji="1" lang="ja-JP" altLang="en-US" sz="10400" dirty="0">
                <a:latin typeface="+mn-ea"/>
              </a:rPr>
              <a:t>　　　　　</a:t>
            </a:r>
            <a:r>
              <a:rPr kumimoji="1" lang="ja-JP" altLang="en-US" sz="10400" dirty="0">
                <a:highlight>
                  <a:srgbClr val="00FFFF"/>
                </a:highlight>
                <a:latin typeface="+mn-ea"/>
              </a:rPr>
              <a:t>クリスマス主日礼拝（</a:t>
            </a:r>
            <a:r>
              <a:rPr kumimoji="1" lang="en-US" altLang="ja-JP" sz="10400" dirty="0">
                <a:highlight>
                  <a:srgbClr val="00FFFF"/>
                </a:highlight>
                <a:latin typeface="+mn-ea"/>
              </a:rPr>
              <a:t>12/24</a:t>
            </a:r>
            <a:r>
              <a:rPr kumimoji="1" lang="ja-JP" altLang="en-US" sz="10400" dirty="0">
                <a:highlight>
                  <a:srgbClr val="00FFFF"/>
                </a:highlight>
                <a:latin typeface="+mn-ea"/>
              </a:rPr>
              <a:t>）</a:t>
            </a:r>
            <a:r>
              <a:rPr kumimoji="1" lang="ja-JP" altLang="en-US" sz="10400" dirty="0">
                <a:latin typeface="+mn-ea"/>
              </a:rPr>
              <a:t>、　　　　　</a:t>
            </a:r>
            <a:endParaRPr kumimoji="1" lang="en-US" altLang="ja-JP" sz="10400" dirty="0">
              <a:latin typeface="+mn-ea"/>
            </a:endParaRPr>
          </a:p>
          <a:p>
            <a:r>
              <a:rPr lang="ja-JP" altLang="en-US" sz="10400" dirty="0">
                <a:solidFill>
                  <a:schemeClr val="bg1"/>
                </a:solidFill>
                <a:latin typeface="+mn-ea"/>
              </a:rPr>
              <a:t>　　　　　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クリスマス燭火礼拝（</a:t>
            </a:r>
            <a:r>
              <a:rPr kumimoji="1" lang="en-US" altLang="ja-JP" sz="104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12/24</a:t>
            </a:r>
            <a:r>
              <a:rPr kumimoji="1" lang="ja-JP" altLang="en-US" sz="10400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）</a:t>
            </a:r>
            <a:r>
              <a:rPr kumimoji="1" lang="ja-JP" altLang="en-US" sz="10400" dirty="0">
                <a:latin typeface="+mn-ea"/>
              </a:rPr>
              <a:t>、</a:t>
            </a:r>
          </a:p>
          <a:p>
            <a:r>
              <a:rPr kumimoji="1" lang="ja-JP" altLang="en-US" sz="10400" dirty="0">
                <a:latin typeface="+mn-ea"/>
              </a:rPr>
              <a:t>　　　　　</a:t>
            </a:r>
            <a:r>
              <a:rPr kumimoji="1" lang="ja-JP" altLang="en-US" sz="10400" dirty="0">
                <a:highlight>
                  <a:srgbClr val="FFFF00"/>
                </a:highlight>
                <a:latin typeface="+mn-ea"/>
              </a:rPr>
              <a:t>家庭クリスマス（</a:t>
            </a:r>
            <a:r>
              <a:rPr kumimoji="1" lang="en-US" altLang="ja-JP" sz="10400" dirty="0">
                <a:highlight>
                  <a:srgbClr val="FFFF00"/>
                </a:highlight>
                <a:latin typeface="+mn-ea"/>
              </a:rPr>
              <a:t>12/25</a:t>
            </a:r>
            <a:r>
              <a:rPr kumimoji="1" lang="ja-JP" altLang="en-US" sz="10400" dirty="0">
                <a:highlight>
                  <a:srgbClr val="FFFF00"/>
                </a:highlight>
                <a:latin typeface="+mn-ea"/>
              </a:rPr>
              <a:t>）</a:t>
            </a:r>
            <a:endParaRPr kumimoji="1" lang="en-US" altLang="ja-JP" sz="10400" dirty="0">
              <a:highlight>
                <a:srgbClr val="FFFF00"/>
              </a:highlight>
              <a:latin typeface="+mn-ea"/>
            </a:endParaRPr>
          </a:p>
          <a:p>
            <a:endParaRPr kumimoji="1" lang="ja-JP" altLang="en-US" sz="5000" dirty="0">
              <a:latin typeface="+mn-ea"/>
            </a:endParaRP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853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964</Words>
  <Application>Microsoft Office PowerPoint</Application>
  <PresentationFormat>画面に合わせる (4:3)</PresentationFormat>
  <Paragraphs>189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 P丸ゴシック体M</vt:lpstr>
      <vt:lpstr>ＭＳ Ｐゴシック</vt:lpstr>
      <vt:lpstr>Arial</vt:lpstr>
      <vt:lpstr>Calibri</vt:lpstr>
      <vt:lpstr>Office ​​テーマ</vt:lpstr>
      <vt:lpstr>２０２３年度前期教会懇談会</vt:lpstr>
      <vt:lpstr>開　会　讃　美</vt:lpstr>
      <vt:lpstr>聖書と開会祈祷</vt:lpstr>
      <vt:lpstr> オリエンテーション  </vt:lpstr>
      <vt:lpstr> オリエンテーション  </vt:lpstr>
      <vt:lpstr> オリエンテーション  </vt:lpstr>
      <vt:lpstr>● 文庫教会の実行：「アクション」 　　　　　 </vt:lpstr>
      <vt:lpstr>2023年度教会事業計画再考！ </vt:lpstr>
      <vt:lpstr>2023年度教会事業計画再考！ </vt:lpstr>
      <vt:lpstr>2023年度教会事業計画再考！ </vt:lpstr>
      <vt:lpstr> ● 懇談会の方法： </vt:lpstr>
      <vt:lpstr>懇談のテーマ</vt:lpstr>
      <vt:lpstr>まとめ</vt:lpstr>
      <vt:lpstr>祈りと賛美の時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２０１９年度前期教会懇談会</dc:title>
  <dc:creator>mike</dc:creator>
  <cp:lastModifiedBy>牧人 森島</cp:lastModifiedBy>
  <cp:revision>224</cp:revision>
  <cp:lastPrinted>2023-06-17T03:22:33Z</cp:lastPrinted>
  <dcterms:created xsi:type="dcterms:W3CDTF">2019-07-22T05:10:14Z</dcterms:created>
  <dcterms:modified xsi:type="dcterms:W3CDTF">2023-06-17T12:05:13Z</dcterms:modified>
</cp:coreProperties>
</file>