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313" r:id="rId3"/>
    <p:sldId id="267" r:id="rId4"/>
    <p:sldId id="303" r:id="rId5"/>
    <p:sldId id="302" r:id="rId6"/>
    <p:sldId id="284" r:id="rId7"/>
    <p:sldId id="304" r:id="rId8"/>
    <p:sldId id="259" r:id="rId9"/>
    <p:sldId id="305" r:id="rId10"/>
    <p:sldId id="260" r:id="rId11"/>
    <p:sldId id="285" r:id="rId12"/>
    <p:sldId id="286" r:id="rId13"/>
    <p:sldId id="268" r:id="rId14"/>
    <p:sldId id="288" r:id="rId15"/>
    <p:sldId id="289" r:id="rId16"/>
    <p:sldId id="293" r:id="rId17"/>
    <p:sldId id="306" r:id="rId18"/>
    <p:sldId id="307" r:id="rId19"/>
    <p:sldId id="262" r:id="rId20"/>
    <p:sldId id="276" r:id="rId21"/>
    <p:sldId id="277" r:id="rId22"/>
    <p:sldId id="278" r:id="rId23"/>
    <p:sldId id="279" r:id="rId24"/>
    <p:sldId id="318" r:id="rId25"/>
    <p:sldId id="317" r:id="rId26"/>
    <p:sldId id="315" r:id="rId27"/>
    <p:sldId id="316" r:id="rId28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83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34" autoAdjust="0"/>
  </p:normalViewPr>
  <p:slideViewPr>
    <p:cSldViewPr>
      <p:cViewPr varScale="1">
        <p:scale>
          <a:sx n="88" d="100"/>
          <a:sy n="88" d="100"/>
        </p:scale>
        <p:origin x="1234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-3187" y="-8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5C3129-5C2E-4E74-8679-E78D6E757F48}" type="datetimeFigureOut">
              <a:rPr kumimoji="1" lang="ja-JP" altLang="en-US" smtClean="0"/>
              <a:t>2023/6/2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D0E66-734A-4E1D-A5D3-20D5D71527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01760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55C8C1-4F46-4F98-8F86-F9FF76922D85}" type="datetimeFigureOut">
              <a:rPr kumimoji="1" lang="ja-JP" altLang="en-US" smtClean="0"/>
              <a:t>2023/6/2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D1239F-C2CD-44B3-BCCF-EF9B30B26E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806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1239F-C2CD-44B3-BCCF-EF9B30B26EA3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9708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D8829-D01D-4F08-AB8D-2716A8A9E959}" type="datetimeFigureOut">
              <a:rPr kumimoji="1" lang="ja-JP" altLang="en-US" smtClean="0"/>
              <a:t>2023/6/2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1F611-867E-4722-AD82-0B191B7CC2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5156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D8829-D01D-4F08-AB8D-2716A8A9E959}" type="datetimeFigureOut">
              <a:rPr kumimoji="1" lang="ja-JP" altLang="en-US" smtClean="0"/>
              <a:t>2023/6/2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1F611-867E-4722-AD82-0B191B7CC2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2983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D8829-D01D-4F08-AB8D-2716A8A9E959}" type="datetimeFigureOut">
              <a:rPr kumimoji="1" lang="ja-JP" altLang="en-US" smtClean="0"/>
              <a:t>2023/6/2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1F611-867E-4722-AD82-0B191B7CC2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3936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D8829-D01D-4F08-AB8D-2716A8A9E959}" type="datetimeFigureOut">
              <a:rPr kumimoji="1" lang="ja-JP" altLang="en-US" smtClean="0"/>
              <a:t>2023/6/2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1F611-867E-4722-AD82-0B191B7CC2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5666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D8829-D01D-4F08-AB8D-2716A8A9E959}" type="datetimeFigureOut">
              <a:rPr kumimoji="1" lang="ja-JP" altLang="en-US" smtClean="0"/>
              <a:t>2023/6/2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1F611-867E-4722-AD82-0B191B7CC2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260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D8829-D01D-4F08-AB8D-2716A8A9E959}" type="datetimeFigureOut">
              <a:rPr kumimoji="1" lang="ja-JP" altLang="en-US" smtClean="0"/>
              <a:t>2023/6/2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1F611-867E-4722-AD82-0B191B7CC2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1599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D8829-D01D-4F08-AB8D-2716A8A9E959}" type="datetimeFigureOut">
              <a:rPr kumimoji="1" lang="ja-JP" altLang="en-US" smtClean="0"/>
              <a:t>2023/6/2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1F611-867E-4722-AD82-0B191B7CC2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8100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D8829-D01D-4F08-AB8D-2716A8A9E959}" type="datetimeFigureOut">
              <a:rPr kumimoji="1" lang="ja-JP" altLang="en-US" smtClean="0"/>
              <a:t>2023/6/2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1F611-867E-4722-AD82-0B191B7CC2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0655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D8829-D01D-4F08-AB8D-2716A8A9E959}" type="datetimeFigureOut">
              <a:rPr kumimoji="1" lang="ja-JP" altLang="en-US" smtClean="0"/>
              <a:t>2023/6/2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1F611-867E-4722-AD82-0B191B7CC2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232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D8829-D01D-4F08-AB8D-2716A8A9E959}" type="datetimeFigureOut">
              <a:rPr kumimoji="1" lang="ja-JP" altLang="en-US" smtClean="0"/>
              <a:t>2023/6/2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1F611-867E-4722-AD82-0B191B7CC2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5960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D8829-D01D-4F08-AB8D-2716A8A9E959}" type="datetimeFigureOut">
              <a:rPr kumimoji="1" lang="ja-JP" altLang="en-US" smtClean="0"/>
              <a:t>2023/6/2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1F611-867E-4722-AD82-0B191B7CC2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6058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D8829-D01D-4F08-AB8D-2716A8A9E959}" type="datetimeFigureOut">
              <a:rPr kumimoji="1" lang="ja-JP" altLang="en-US" smtClean="0"/>
              <a:t>2023/6/2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1F611-867E-4722-AD82-0B191B7CC2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7049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213913"/>
            <a:ext cx="7772400" cy="1470025"/>
          </a:xfrm>
        </p:spPr>
        <p:txBody>
          <a:bodyPr>
            <a:normAutofit fontScale="90000"/>
          </a:bodyPr>
          <a:lstStyle/>
          <a:p>
            <a:r>
              <a:rPr kumimoji="1" lang="ja-JP" altLang="en-US" sz="5400" b="1" dirty="0">
                <a:solidFill>
                  <a:srgbClr val="2E83C2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「教会の誕生」</a:t>
            </a:r>
            <a:br>
              <a:rPr kumimoji="1" lang="en-US" altLang="ja-JP" sz="5400" b="1" dirty="0">
                <a:solidFill>
                  <a:srgbClr val="2E83C2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</a:br>
            <a:r>
              <a:rPr kumimoji="1" lang="ja-JP" altLang="en-US" dirty="0">
                <a:solidFill>
                  <a:srgbClr val="00B0F0"/>
                </a:solidFill>
              </a:rPr>
              <a:t>　　　　　　　　</a:t>
            </a:r>
            <a:r>
              <a:rPr lang="ja-JP" altLang="en-US" sz="2400" dirty="0">
                <a:solidFill>
                  <a:srgbClr val="7030A0"/>
                </a:solidFill>
              </a:rPr>
              <a:t>森島牧人 牧師</a:t>
            </a:r>
            <a:endParaRPr kumimoji="1" lang="ja-JP" altLang="en-US" sz="2400" dirty="0">
              <a:solidFill>
                <a:srgbClr val="7030A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83568" y="476672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2023</a:t>
            </a:r>
            <a:r>
              <a:rPr kumimoji="1" lang="ja-JP" altLang="en-US" dirty="0"/>
              <a:t>年</a:t>
            </a:r>
            <a:r>
              <a:rPr kumimoji="1" lang="en-US" altLang="ja-JP" dirty="0"/>
              <a:t>5</a:t>
            </a:r>
            <a:r>
              <a:rPr kumimoji="1" lang="ja-JP" altLang="en-US" dirty="0"/>
              <a:t>月</a:t>
            </a:r>
            <a:r>
              <a:rPr kumimoji="1" lang="en-US" altLang="ja-JP" dirty="0"/>
              <a:t>28</a:t>
            </a:r>
            <a:r>
              <a:rPr kumimoji="1" lang="ja-JP" altLang="en-US" dirty="0"/>
              <a:t>日（日）　ペンテコステ礼拝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924944"/>
            <a:ext cx="5544616" cy="369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0743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kern="1200" dirty="0">
                <a:latin typeface="+mj-lt"/>
                <a:ea typeface="+mj-ea"/>
                <a:cs typeface="+mj-cs"/>
              </a:rPr>
              <a:t>「教会の誕生」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57200" y="1417638"/>
            <a:ext cx="4038600" cy="54403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</a:pPr>
            <a:r>
              <a:rPr lang="ja-JP" altLang="en-US" sz="2400" dirty="0">
                <a:latin typeface="+mn-ea"/>
              </a:rPr>
              <a:t>使徒言行録（</a:t>
            </a:r>
            <a:r>
              <a:rPr lang="en-US" altLang="ja-JP" sz="2400" dirty="0">
                <a:latin typeface="+mn-ea"/>
              </a:rPr>
              <a:t>2</a:t>
            </a:r>
            <a:r>
              <a:rPr lang="ja-JP" altLang="en-US" sz="2400" dirty="0">
                <a:latin typeface="+mn-ea"/>
              </a:rPr>
              <a:t>：</a:t>
            </a:r>
            <a:r>
              <a:rPr lang="en-US" altLang="ja-JP" sz="2400" dirty="0">
                <a:latin typeface="+mn-ea"/>
              </a:rPr>
              <a:t>1-2</a:t>
            </a:r>
            <a:r>
              <a:rPr lang="ja-JP" altLang="en-US" sz="2400" dirty="0">
                <a:latin typeface="+mn-ea"/>
              </a:rPr>
              <a:t>：</a:t>
            </a:r>
            <a:r>
              <a:rPr lang="en-US" altLang="ja-JP" sz="2400" dirty="0">
                <a:latin typeface="+mn-ea"/>
              </a:rPr>
              <a:t>4</a:t>
            </a:r>
            <a:r>
              <a:rPr lang="ja-JP" altLang="en-US" sz="2400" dirty="0">
                <a:latin typeface="+mn-ea"/>
              </a:rPr>
              <a:t>）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</a:pPr>
            <a:r>
              <a:rPr lang="ja-JP" altLang="en-US" sz="2400" dirty="0">
                <a:latin typeface="+mn-ea"/>
              </a:rPr>
              <a:t>◆</a:t>
            </a:r>
            <a:r>
              <a:rPr lang="ja-JP" altLang="en-US" sz="2400" dirty="0">
                <a:solidFill>
                  <a:srgbClr val="FF0000"/>
                </a:solidFill>
                <a:latin typeface="+mn-ea"/>
              </a:rPr>
              <a:t>聖霊が降る</a:t>
            </a:r>
            <a:endParaRPr lang="en-US" altLang="ja-JP" sz="2400" dirty="0">
              <a:solidFill>
                <a:srgbClr val="FF0000"/>
              </a:solidFill>
              <a:latin typeface="+mn-ea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</a:pPr>
            <a:r>
              <a:rPr lang="ja-JP" altLang="en-US" sz="24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さて　</a:t>
            </a:r>
            <a:r>
              <a:rPr lang="ja-JP" altLang="en-US" sz="2400" b="1" dirty="0">
                <a:solidFill>
                  <a:srgbClr val="0070C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五旬祭</a:t>
            </a:r>
            <a:r>
              <a:rPr lang="ja-JP" altLang="en-US" sz="24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という</a:t>
            </a:r>
            <a:endParaRPr lang="en-US" altLang="ja-JP" sz="24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</a:pPr>
            <a:r>
              <a:rPr lang="ja-JP" altLang="en-US" sz="24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おまつりの日のことです。</a:t>
            </a:r>
            <a:endParaRPr lang="en-US" altLang="ja-JP" sz="24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</a:pPr>
            <a:r>
              <a:rPr lang="ja-JP" altLang="en-US" sz="24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弟子たちが　あつまって　</a:t>
            </a:r>
            <a:endParaRPr lang="en-US" altLang="ja-JP" sz="24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</a:pPr>
            <a:r>
              <a:rPr lang="ja-JP" altLang="en-US" sz="24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おいのりをしていると</a:t>
            </a:r>
            <a:endParaRPr lang="en-US" altLang="ja-JP" sz="24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</a:pPr>
            <a:r>
              <a:rPr lang="ja-JP" altLang="en-US" sz="24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とつぜん</a:t>
            </a:r>
            <a:r>
              <a:rPr lang="ja-JP" altLang="en-US" sz="2400" b="1" dirty="0">
                <a:solidFill>
                  <a:srgbClr val="00B05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ゴーーーッ</a:t>
            </a:r>
            <a:r>
              <a:rPr lang="ja-JP" altLang="en-US" sz="24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という</a:t>
            </a:r>
            <a:endParaRPr lang="en-US" altLang="ja-JP" sz="24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</a:pPr>
            <a:r>
              <a:rPr lang="ja-JP" altLang="en-US" sz="24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ものすごい音が　</a:t>
            </a:r>
            <a:endParaRPr lang="en-US" altLang="ja-JP" sz="24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</a:pPr>
            <a:r>
              <a:rPr lang="ja-JP" altLang="en-US" sz="24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天から　聞こえて来ました。</a:t>
            </a:r>
            <a:endParaRPr lang="en-US" altLang="ja-JP" sz="24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</a:pPr>
            <a:r>
              <a:rPr lang="ja-JP" altLang="en-US" sz="24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そして</a:t>
            </a:r>
            <a:r>
              <a:rPr lang="ja-JP" altLang="en-US" sz="2400" b="1" dirty="0">
                <a:solidFill>
                  <a:srgbClr val="FF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炎のようなもの</a:t>
            </a:r>
            <a:r>
              <a:rPr lang="ja-JP" altLang="en-US" sz="24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が　</a:t>
            </a:r>
            <a:endParaRPr lang="en-US" altLang="ja-JP" sz="24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</a:pPr>
            <a:r>
              <a:rPr lang="ja-JP" altLang="en-US" sz="24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あらわれて</a:t>
            </a:r>
            <a:endParaRPr lang="en-US" altLang="ja-JP" sz="24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</a:pPr>
            <a:r>
              <a:rPr lang="ja-JP" altLang="en-US" sz="24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ひとり　ひとりの　頭の上に　</a:t>
            </a:r>
            <a:endParaRPr lang="en-US" altLang="ja-JP" sz="24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</a:pPr>
            <a:r>
              <a:rPr lang="ja-JP" altLang="en-US" sz="2400" b="1" dirty="0">
                <a:solidFill>
                  <a:srgbClr val="C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とどまりました</a:t>
            </a:r>
            <a:r>
              <a:rPr lang="ja-JP" altLang="en-US" sz="24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。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7" r="19444" b="-3"/>
          <a:stretch/>
        </p:blipFill>
        <p:spPr bwMode="auto">
          <a:xfrm>
            <a:off x="4648199" y="1600200"/>
            <a:ext cx="4073525" cy="456510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296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797888"/>
            <a:ext cx="5285051" cy="504056"/>
          </a:xfrm>
        </p:spPr>
        <p:txBody>
          <a:bodyPr>
            <a:noAutofit/>
          </a:bodyPr>
          <a:lstStyle/>
          <a:p>
            <a:r>
              <a:rPr kumimoji="1" lang="ja-JP" altLang="en-US" sz="36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「教会の誕生」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355411" y="116632"/>
            <a:ext cx="3662541" cy="674136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ja-JP" altLang="en-US" sz="2400" dirty="0">
                <a:latin typeface="+mn-ea"/>
              </a:rPr>
              <a:t>使徒言行録（</a:t>
            </a:r>
            <a:r>
              <a:rPr lang="en-US" altLang="ja-JP" sz="2400" dirty="0">
                <a:latin typeface="+mn-ea"/>
              </a:rPr>
              <a:t>2</a:t>
            </a:r>
            <a:r>
              <a:rPr lang="ja-JP" altLang="en-US" sz="2400" dirty="0">
                <a:latin typeface="+mn-ea"/>
              </a:rPr>
              <a:t>：</a:t>
            </a:r>
            <a:r>
              <a:rPr lang="en-US" altLang="ja-JP" sz="2400" dirty="0">
                <a:latin typeface="+mn-ea"/>
              </a:rPr>
              <a:t>5-2</a:t>
            </a:r>
            <a:r>
              <a:rPr lang="ja-JP" altLang="en-US" sz="2400" dirty="0">
                <a:latin typeface="+mn-ea"/>
              </a:rPr>
              <a:t>：</a:t>
            </a:r>
            <a:r>
              <a:rPr lang="en-US" altLang="ja-JP" sz="2400" dirty="0">
                <a:latin typeface="+mn-ea"/>
              </a:rPr>
              <a:t>8</a:t>
            </a:r>
            <a:r>
              <a:rPr lang="ja-JP" altLang="en-US" sz="2400" dirty="0">
                <a:latin typeface="+mn-ea"/>
              </a:rPr>
              <a:t>）</a:t>
            </a:r>
          </a:p>
          <a:p>
            <a:r>
              <a:rPr lang="ja-JP" altLang="en-US" sz="2400" dirty="0">
                <a:latin typeface="+mn-ea"/>
              </a:rPr>
              <a:t> </a:t>
            </a:r>
            <a:r>
              <a:rPr lang="ja-JP" altLang="en-US" sz="26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すると　弟子たちは　体の中に　</a:t>
            </a:r>
            <a:endParaRPr lang="en-US" altLang="ja-JP" sz="26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600" b="1" dirty="0">
                <a:solidFill>
                  <a:srgbClr val="7030A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ふしぎな力が</a:t>
            </a:r>
            <a:r>
              <a:rPr lang="ja-JP" altLang="en-US" sz="26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　みちてくるのを</a:t>
            </a:r>
            <a:r>
              <a:rPr lang="ja-JP" altLang="en-US" sz="2600" b="1" dirty="0">
                <a:solidFill>
                  <a:srgbClr val="7030A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かんじたのです</a:t>
            </a:r>
            <a:endParaRPr lang="en-US" altLang="ja-JP" sz="2600" b="1" dirty="0">
              <a:solidFill>
                <a:srgbClr val="7030A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600" b="1" dirty="0">
                <a:solidFill>
                  <a:srgbClr val="FF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これが　イエスさまが　言っ ていた　</a:t>
            </a:r>
            <a:endParaRPr lang="en-US" altLang="ja-JP" sz="2600" b="1" dirty="0">
              <a:solidFill>
                <a:srgbClr val="FF000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600" b="1" dirty="0">
                <a:solidFill>
                  <a:srgbClr val="FF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神さまのれいに　ちがいない❣　</a:t>
            </a:r>
            <a:endParaRPr lang="en-US" altLang="ja-JP" sz="2600" b="1" dirty="0">
              <a:solidFill>
                <a:srgbClr val="FF000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endParaRPr lang="en-US" altLang="ja-JP" sz="26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6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弟子たちは　外にとび出すと　</a:t>
            </a:r>
            <a:endParaRPr lang="en-US" altLang="ja-JP" sz="26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6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いろいろな国の</a:t>
            </a:r>
            <a:r>
              <a:rPr lang="ja-JP" altLang="en-US" sz="2600" b="1" dirty="0">
                <a:solidFill>
                  <a:srgbClr val="00B05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　ことばで　</a:t>
            </a:r>
            <a:r>
              <a:rPr lang="ja-JP" altLang="en-US" sz="26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語り出しました。</a:t>
            </a:r>
            <a:endParaRPr lang="en-US" altLang="ja-JP" sz="26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endParaRPr kumimoji="1" lang="ja-JP" altLang="en-US" sz="2000" dirty="0">
              <a:solidFill>
                <a:srgbClr val="FF000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7AA2BB9-A524-EDE9-1682-A171B4C55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84983"/>
            <a:ext cx="5709523" cy="357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31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5061" y="0"/>
            <a:ext cx="2764771" cy="548680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28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「教会の誕生」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-1" y="260648"/>
            <a:ext cx="8931869" cy="680475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ja-JP" altLang="en-US" sz="2400" dirty="0"/>
              <a:t>使徒言行録（</a:t>
            </a:r>
            <a:r>
              <a:rPr lang="en-US" altLang="ja-JP" sz="2400" dirty="0"/>
              <a:t>2</a:t>
            </a:r>
            <a:r>
              <a:rPr lang="ja-JP" altLang="en-US" sz="2400" dirty="0"/>
              <a:t>：</a:t>
            </a:r>
            <a:r>
              <a:rPr lang="en-US" altLang="ja-JP" sz="2400" dirty="0"/>
              <a:t>9-11</a:t>
            </a:r>
            <a:r>
              <a:rPr lang="ja-JP" altLang="en-US" sz="2400" dirty="0"/>
              <a:t>）</a:t>
            </a:r>
          </a:p>
          <a:p>
            <a:endParaRPr lang="en-US" altLang="ja-JP" sz="2000" dirty="0">
              <a:solidFill>
                <a:srgbClr val="FF000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600" b="1" dirty="0">
                <a:solidFill>
                  <a:srgbClr val="0070C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わたしたちの中には</a:t>
            </a:r>
            <a:r>
              <a:rPr lang="ja-JP" altLang="en-US" sz="2400" b="1" dirty="0">
                <a:solidFill>
                  <a:srgbClr val="0070C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　</a:t>
            </a:r>
            <a:endParaRPr lang="en-US" altLang="ja-JP" sz="2400" b="1" dirty="0">
              <a:solidFill>
                <a:srgbClr val="0070C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4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パルティア　メディア　エラムからの者がおり　</a:t>
            </a:r>
            <a:endParaRPr lang="en-US" altLang="ja-JP" sz="24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4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また　メソポタミア　ユダヤ　カパドキア　</a:t>
            </a:r>
            <a:endParaRPr lang="en-US" altLang="ja-JP" sz="24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4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ポントス　アジア　</a:t>
            </a:r>
            <a:endParaRPr lang="en-US" altLang="ja-JP" sz="24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4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フリギア　パンフィリア　エジプト　</a:t>
            </a:r>
            <a:endParaRPr lang="en-US" altLang="ja-JP" sz="24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4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キレネに接する　リビア地方などに</a:t>
            </a:r>
            <a:endParaRPr lang="en-US" altLang="ja-JP" sz="24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4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住む者もいる。　</a:t>
            </a:r>
            <a:endParaRPr lang="en-US" altLang="ja-JP" sz="24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4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また　ロ</a:t>
            </a:r>
            <a:r>
              <a:rPr lang="en-US" altLang="ja-JP" sz="24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―</a:t>
            </a:r>
            <a:r>
              <a:rPr lang="ja-JP" altLang="en-US" sz="24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マから来て</a:t>
            </a:r>
            <a:endParaRPr lang="en-US" altLang="ja-JP" sz="24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4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滞在中の者</a:t>
            </a:r>
            <a:endParaRPr lang="en-US" altLang="ja-JP" sz="24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4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ユダヤ人もいれば　</a:t>
            </a:r>
            <a:endParaRPr lang="en-US" altLang="ja-JP" sz="24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4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ユダヤ教への改宗者もおり　</a:t>
            </a:r>
            <a:endParaRPr lang="en-US" altLang="ja-JP" sz="24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4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クレタ　アラビアから</a:t>
            </a:r>
            <a:endParaRPr lang="en-US" altLang="ja-JP" sz="24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4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来た者もいるのに</a:t>
            </a:r>
            <a:endParaRPr lang="en-US" altLang="ja-JP" sz="24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endParaRPr lang="en-US" altLang="ja-JP" sz="2400" b="1" dirty="0">
              <a:solidFill>
                <a:srgbClr val="C0000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400" b="1" dirty="0">
                <a:solidFill>
                  <a:srgbClr val="C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　　</a:t>
            </a:r>
            <a:r>
              <a:rPr lang="ja-JP" altLang="en-US" sz="2800" b="1" dirty="0">
                <a:solidFill>
                  <a:srgbClr val="C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彼らが　</a:t>
            </a:r>
            <a:endParaRPr lang="en-US" altLang="ja-JP" sz="2800" b="1" dirty="0">
              <a:solidFill>
                <a:srgbClr val="C0000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800" b="1" dirty="0">
                <a:solidFill>
                  <a:srgbClr val="C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　わたしたちの言葉で　</a:t>
            </a:r>
            <a:endParaRPr lang="en-US" altLang="ja-JP" sz="2800" b="1" dirty="0">
              <a:solidFill>
                <a:srgbClr val="C0000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800" b="1" dirty="0">
                <a:solidFill>
                  <a:srgbClr val="C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　　神の偉大な業を</a:t>
            </a:r>
            <a:endParaRPr lang="en-US" altLang="ja-JP" sz="2800" b="1" dirty="0">
              <a:solidFill>
                <a:srgbClr val="C0000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800" b="1" dirty="0">
                <a:solidFill>
                  <a:srgbClr val="C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　　語っ ているのを</a:t>
            </a:r>
            <a:endParaRPr lang="en-US" altLang="ja-JP" sz="2800" b="1" dirty="0">
              <a:solidFill>
                <a:srgbClr val="C0000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800" b="1" dirty="0">
                <a:solidFill>
                  <a:srgbClr val="C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　　聞こうとは。</a:t>
            </a:r>
          </a:p>
          <a:p>
            <a:r>
              <a:rPr lang="ja-JP" altLang="en-US" sz="2800" dirty="0">
                <a:solidFill>
                  <a:srgbClr val="C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 　　</a:t>
            </a:r>
          </a:p>
          <a:p>
            <a:r>
              <a:rPr lang="ja-JP" altLang="en-US" dirty="0"/>
              <a:t> 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71EA795-394C-61A5-CFB2-697B376EA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861048"/>
            <a:ext cx="5803719" cy="30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0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2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5" dur="2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20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20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5061" y="188640"/>
            <a:ext cx="3396638" cy="504056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36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「教会の誕生」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070206" y="736788"/>
            <a:ext cx="677108" cy="50405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endParaRPr kumimoji="1" lang="ja-JP" altLang="en-US" sz="3200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EDAB62A-6090-751D-BA40-14C27364CF0B}"/>
              </a:ext>
            </a:extLst>
          </p:cNvPr>
          <p:cNvSpPr txBox="1"/>
          <p:nvPr/>
        </p:nvSpPr>
        <p:spPr>
          <a:xfrm>
            <a:off x="3322368" y="736788"/>
            <a:ext cx="4616648" cy="593257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600" b="1" dirty="0">
                <a:solidFill>
                  <a:srgbClr val="7030A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そばにいた人びとは　あっ けに</a:t>
            </a:r>
            <a:endParaRPr kumimoji="1" lang="en-US" altLang="ja-JP" sz="2600" b="1" dirty="0">
              <a:solidFill>
                <a:srgbClr val="7030A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600" b="1" dirty="0">
                <a:solidFill>
                  <a:srgbClr val="7030A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とられました。</a:t>
            </a:r>
            <a:endParaRPr kumimoji="1" lang="en-US" altLang="ja-JP" sz="2600" b="1" dirty="0">
              <a:solidFill>
                <a:srgbClr val="7030A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endParaRPr kumimoji="1" lang="en-US" altLang="ja-JP" sz="26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en-US" altLang="ja-JP" sz="2600" b="1" dirty="0">
                <a:solidFill>
                  <a:srgbClr val="00B05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｢</a:t>
            </a:r>
            <a:r>
              <a:rPr kumimoji="1" lang="ja-JP" altLang="en-US" sz="2600" b="1" dirty="0">
                <a:solidFill>
                  <a:srgbClr val="00B05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あの人たちは　いっ たい　</a:t>
            </a:r>
            <a:endParaRPr kumimoji="1" lang="en-US" altLang="ja-JP" sz="2600" b="1" dirty="0">
              <a:solidFill>
                <a:srgbClr val="00B05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600" b="1" dirty="0">
                <a:solidFill>
                  <a:srgbClr val="00B05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何を　話しているんだ</a:t>
            </a:r>
            <a:r>
              <a:rPr lang="ja-JP" altLang="en-US" sz="2600" b="1" dirty="0">
                <a:solidFill>
                  <a:srgbClr val="00B05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。</a:t>
            </a:r>
            <a:endParaRPr lang="en-US" altLang="ja-JP" sz="2600" b="1" dirty="0">
              <a:solidFill>
                <a:srgbClr val="00B05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endParaRPr kumimoji="1" lang="en-US" altLang="ja-JP" sz="2600" b="1" dirty="0">
              <a:solidFill>
                <a:srgbClr val="0070C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600" b="1" dirty="0">
                <a:solidFill>
                  <a:srgbClr val="0070C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なぜ　行っ たこともない</a:t>
            </a:r>
            <a:endParaRPr kumimoji="1" lang="en-US" altLang="ja-JP" sz="2600" b="1" dirty="0">
              <a:solidFill>
                <a:srgbClr val="0070C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600" b="1" dirty="0">
                <a:solidFill>
                  <a:srgbClr val="0070C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国の</a:t>
            </a:r>
            <a:r>
              <a:rPr lang="ja-JP" altLang="en-US" sz="2600" b="1" dirty="0">
                <a:solidFill>
                  <a:srgbClr val="0070C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ことばを　</a:t>
            </a:r>
            <a:endParaRPr lang="en-US" altLang="ja-JP" sz="2600" b="1" dirty="0">
              <a:solidFill>
                <a:srgbClr val="0070C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600" b="1" dirty="0">
                <a:solidFill>
                  <a:srgbClr val="0070C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話せるんだろう。</a:t>
            </a:r>
            <a:endParaRPr lang="en-US" altLang="ja-JP" sz="2600" b="1" dirty="0">
              <a:solidFill>
                <a:srgbClr val="0070C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endParaRPr kumimoji="1" lang="en-US" altLang="ja-JP" sz="26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600" b="1" dirty="0">
                <a:solidFill>
                  <a:srgbClr val="FF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きっ と　</a:t>
            </a:r>
            <a:endParaRPr kumimoji="1" lang="en-US" altLang="ja-JP" sz="2600" b="1" dirty="0">
              <a:solidFill>
                <a:srgbClr val="FF000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600" b="1" dirty="0">
                <a:solidFill>
                  <a:srgbClr val="FF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よっ ぱらっ ているに</a:t>
            </a:r>
            <a:endParaRPr kumimoji="1" lang="en-US" altLang="ja-JP" sz="2600" b="1" dirty="0">
              <a:solidFill>
                <a:srgbClr val="FF000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600" b="1" dirty="0">
                <a:solidFill>
                  <a:srgbClr val="FF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ちがいない。</a:t>
            </a:r>
            <a:endParaRPr kumimoji="1" lang="ja-JP" altLang="en-US" sz="2600" b="1" dirty="0">
              <a:solidFill>
                <a:srgbClr val="FF000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4DF33C4-F638-E623-5A8B-B0FBE45BF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" y="4437112"/>
            <a:ext cx="5463039" cy="242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0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5061" y="188640"/>
            <a:ext cx="2404731" cy="504056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28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「教会の誕生」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070206" y="736788"/>
            <a:ext cx="677108" cy="50405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endParaRPr kumimoji="1" lang="ja-JP" altLang="en-US" sz="3200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1744"/>
            <a:ext cx="4788024" cy="2866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EDAB62A-6090-751D-BA40-14C27364CF0B}"/>
              </a:ext>
            </a:extLst>
          </p:cNvPr>
          <p:cNvSpPr txBox="1"/>
          <p:nvPr/>
        </p:nvSpPr>
        <p:spPr>
          <a:xfrm>
            <a:off x="614803" y="692696"/>
            <a:ext cx="7909858" cy="590465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使徒言行録</a:t>
            </a:r>
            <a:r>
              <a:rPr kumimoji="1" lang="en-US" altLang="ja-JP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(2</a:t>
            </a:r>
            <a:r>
              <a:rPr kumimoji="1" lang="ja-JP" altLang="en-US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：</a:t>
            </a:r>
            <a:r>
              <a:rPr kumimoji="1" lang="en-US" altLang="ja-JP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14-2</a:t>
            </a:r>
            <a:r>
              <a:rPr kumimoji="1" lang="ja-JP" altLang="en-US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：</a:t>
            </a:r>
            <a:r>
              <a:rPr kumimoji="1" lang="en-US" altLang="ja-JP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33)</a:t>
            </a:r>
            <a:endParaRPr kumimoji="1" lang="ja-JP" altLang="en-US" sz="2400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dirty="0"/>
              <a:t> </a:t>
            </a:r>
            <a:r>
              <a:rPr kumimoji="1" lang="ja-JP" altLang="en-US" sz="2400" dirty="0"/>
              <a:t>◆</a:t>
            </a:r>
            <a:r>
              <a:rPr kumimoji="1" lang="ja-JP" altLang="en-US" sz="2400" dirty="0">
                <a:solidFill>
                  <a:srgbClr val="FF0000"/>
                </a:solidFill>
              </a:rPr>
              <a:t>ペトロの説教</a:t>
            </a:r>
          </a:p>
          <a:p>
            <a:r>
              <a:rPr kumimoji="1" lang="ja-JP" altLang="en-US" dirty="0"/>
              <a:t> </a:t>
            </a:r>
            <a:endParaRPr kumimoji="1" lang="en-US" altLang="ja-JP" dirty="0"/>
          </a:p>
          <a:p>
            <a:r>
              <a:rPr kumimoji="1" lang="en-US" altLang="ja-JP" dirty="0"/>
              <a:t> </a:t>
            </a:r>
            <a:r>
              <a:rPr kumimoji="1" lang="ja-JP" altLang="en-US" sz="2600" b="1" dirty="0">
                <a:solidFill>
                  <a:srgbClr val="00B05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すると、ペトロは十一人と共に立っ　て</a:t>
            </a:r>
            <a:endParaRPr kumimoji="1" lang="en-US" altLang="ja-JP" sz="2600" b="1" dirty="0">
              <a:solidFill>
                <a:srgbClr val="00B05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600" b="1" dirty="0">
                <a:solidFill>
                  <a:srgbClr val="00B05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声を張り上げ　話し始めた。</a:t>
            </a:r>
            <a:r>
              <a:rPr lang="ja-JP" altLang="en-US" sz="2600" b="1" dirty="0">
                <a:solidFill>
                  <a:srgbClr val="00B05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　</a:t>
            </a:r>
            <a:endParaRPr lang="en-US" altLang="ja-JP" sz="2600" b="1" dirty="0">
              <a:solidFill>
                <a:srgbClr val="00B05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endParaRPr kumimoji="1" lang="en-US" altLang="ja-JP" sz="2600" b="1" dirty="0">
              <a:solidFill>
                <a:srgbClr val="00B05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en-US" altLang="ja-JP" sz="26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 </a:t>
            </a:r>
            <a:r>
              <a:rPr kumimoji="1" lang="ja-JP" altLang="en-US" sz="26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ユダヤの方々　またエルサレムに住む</a:t>
            </a:r>
            <a:endParaRPr kumimoji="1" lang="en-US" altLang="ja-JP" sz="26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6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すべての人たち　知っ ていただきたい</a:t>
            </a:r>
            <a:endParaRPr kumimoji="1" lang="en-US" altLang="ja-JP" sz="26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6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ことがあります。</a:t>
            </a:r>
            <a:r>
              <a:rPr lang="ja-JP" altLang="en-US" sz="26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　</a:t>
            </a:r>
            <a:endParaRPr lang="en-US" altLang="ja-JP" sz="26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6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 </a:t>
            </a:r>
            <a:endParaRPr kumimoji="1" lang="en-US" altLang="ja-JP" sz="26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600" b="1" dirty="0">
                <a:solidFill>
                  <a:srgbClr val="0070C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　</a:t>
            </a:r>
            <a:r>
              <a:rPr kumimoji="1" lang="ja-JP" altLang="en-US" sz="2600" b="1" dirty="0">
                <a:solidFill>
                  <a:srgbClr val="0070C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わたしの言葉に</a:t>
            </a:r>
            <a:endParaRPr kumimoji="1" lang="en-US" altLang="ja-JP" sz="2600" b="1" dirty="0">
              <a:solidFill>
                <a:srgbClr val="0070C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600" b="1" dirty="0">
                <a:solidFill>
                  <a:srgbClr val="0070C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耳を傾けてください</a:t>
            </a:r>
            <a:r>
              <a:rPr lang="ja-JP" altLang="en-US" sz="2600" b="1" dirty="0">
                <a:solidFill>
                  <a:srgbClr val="0070C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。</a:t>
            </a:r>
            <a:endParaRPr kumimoji="1" lang="ja-JP" altLang="en-US" sz="2600" b="1" dirty="0">
              <a:solidFill>
                <a:srgbClr val="0070C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endParaRPr kumimoji="1" lang="en-US" altLang="ja-JP" sz="26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6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今は朝の九時ですから</a:t>
            </a:r>
            <a:endParaRPr kumimoji="1" lang="en-US" altLang="ja-JP" sz="26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6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この人たちは</a:t>
            </a:r>
            <a:endParaRPr kumimoji="1" lang="en-US" altLang="ja-JP" sz="26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6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あなたがたが</a:t>
            </a:r>
            <a:endParaRPr kumimoji="1" lang="en-US" altLang="ja-JP" sz="26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6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考えているように</a:t>
            </a:r>
            <a:endParaRPr kumimoji="1" lang="en-US" altLang="ja-JP" sz="26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600" b="1" dirty="0">
                <a:solidFill>
                  <a:srgbClr val="FF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酒に酔っ ているので</a:t>
            </a:r>
            <a:endParaRPr kumimoji="1" lang="en-US" altLang="ja-JP" sz="2600" b="1" dirty="0">
              <a:solidFill>
                <a:srgbClr val="FF000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600" b="1" dirty="0">
                <a:solidFill>
                  <a:srgbClr val="FF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はありません。</a:t>
            </a:r>
          </a:p>
          <a:p>
            <a:r>
              <a:rPr kumimoji="1" lang="ja-JP" altLang="en-US" sz="20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698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5061" y="188640"/>
            <a:ext cx="2404731" cy="504056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28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「教会の誕生」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070206" y="736788"/>
            <a:ext cx="677108" cy="50405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endParaRPr kumimoji="1" lang="ja-JP" altLang="en-US" sz="3200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EDAB62A-6090-751D-BA40-14C27364CF0B}"/>
              </a:ext>
            </a:extLst>
          </p:cNvPr>
          <p:cNvSpPr txBox="1"/>
          <p:nvPr/>
        </p:nvSpPr>
        <p:spPr>
          <a:xfrm>
            <a:off x="95367" y="836712"/>
            <a:ext cx="9048631" cy="597666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使徒言行録</a:t>
            </a:r>
            <a:r>
              <a:rPr kumimoji="1" lang="en-US" altLang="ja-JP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(2</a:t>
            </a:r>
            <a:r>
              <a:rPr kumimoji="1" lang="ja-JP" altLang="en-US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：</a:t>
            </a:r>
            <a:r>
              <a:rPr kumimoji="1" lang="en-US" altLang="ja-JP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22-2</a:t>
            </a:r>
            <a:r>
              <a:rPr kumimoji="1" lang="ja-JP" altLang="en-US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：</a:t>
            </a:r>
            <a:r>
              <a:rPr kumimoji="1" lang="en-US" altLang="ja-JP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36)</a:t>
            </a:r>
            <a:endParaRPr kumimoji="1" lang="ja-JP" altLang="en-US" sz="2400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 ◆ペトロの説教</a:t>
            </a:r>
          </a:p>
          <a:p>
            <a:endParaRPr kumimoji="1" lang="en-US" altLang="ja-JP" sz="2000" dirty="0">
              <a:solidFill>
                <a:srgbClr val="0070C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600" b="1" dirty="0">
                <a:solidFill>
                  <a:srgbClr val="FF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わたしたちは　神さまの　れいに　</a:t>
            </a:r>
            <a:endParaRPr lang="en-US" altLang="ja-JP" sz="2600" b="1" dirty="0">
              <a:solidFill>
                <a:srgbClr val="FF000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600" b="1" dirty="0">
                <a:solidFill>
                  <a:srgbClr val="FF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みたされているのです。</a:t>
            </a:r>
            <a:endParaRPr lang="en-US" altLang="ja-JP" sz="2600" b="1" dirty="0">
              <a:solidFill>
                <a:srgbClr val="FF000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人びとは　目を丸くして　ペテロと</a:t>
            </a:r>
            <a:endParaRPr lang="en-US" altLang="ja-JP" sz="2400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弟子たちを　</a:t>
            </a:r>
            <a:r>
              <a:rPr kumimoji="1" lang="ja-JP" altLang="en-US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見ています。</a:t>
            </a:r>
            <a:endParaRPr kumimoji="1" lang="en-US" altLang="ja-JP" sz="2400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endParaRPr lang="en-US" altLang="ja-JP" sz="2400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ペテロは　つづけました。</a:t>
            </a:r>
            <a:endParaRPr lang="en-US" altLang="ja-JP" sz="2400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600" b="1" dirty="0">
                <a:solidFill>
                  <a:srgbClr val="00B05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神さまは　あなたがたを　</a:t>
            </a:r>
            <a:r>
              <a:rPr lang="ja-JP" altLang="en-US" sz="2600" b="1" dirty="0">
                <a:solidFill>
                  <a:srgbClr val="00B05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すくうため　</a:t>
            </a:r>
            <a:endParaRPr lang="en-US" altLang="ja-JP" sz="2600" b="1" dirty="0">
              <a:solidFill>
                <a:srgbClr val="00B05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600" b="1" dirty="0">
                <a:solidFill>
                  <a:srgbClr val="00B05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イエスさまを</a:t>
            </a:r>
            <a:endParaRPr lang="en-US" altLang="ja-JP" sz="2600" b="1" dirty="0">
              <a:solidFill>
                <a:srgbClr val="00B05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600" b="1" dirty="0">
                <a:solidFill>
                  <a:srgbClr val="00B05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つかわされました。</a:t>
            </a:r>
            <a:endParaRPr kumimoji="1" lang="en-US" altLang="ja-JP" sz="2600" b="1" dirty="0">
              <a:solidFill>
                <a:srgbClr val="00B05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600" b="1" dirty="0">
                <a:solidFill>
                  <a:srgbClr val="0070C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あなたがたは　</a:t>
            </a:r>
            <a:endParaRPr lang="en-US" altLang="ja-JP" sz="2600" b="1" dirty="0">
              <a:solidFill>
                <a:srgbClr val="0070C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600" b="1" dirty="0">
                <a:solidFill>
                  <a:srgbClr val="0070C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そのイエスさまを</a:t>
            </a:r>
            <a:endParaRPr lang="en-US" altLang="ja-JP" sz="2600" b="1" dirty="0">
              <a:solidFill>
                <a:srgbClr val="0070C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600" b="1" dirty="0">
                <a:solidFill>
                  <a:srgbClr val="0070C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じゅ うじかにつけて</a:t>
            </a:r>
            <a:endParaRPr kumimoji="1" lang="en-US" altLang="ja-JP" sz="2600" b="1" dirty="0">
              <a:solidFill>
                <a:srgbClr val="0070C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600" b="1" dirty="0">
                <a:solidFill>
                  <a:srgbClr val="0070C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ころしてしまっ た。</a:t>
            </a:r>
            <a:endParaRPr lang="en-US" altLang="ja-JP" sz="2600" b="1" dirty="0">
              <a:solidFill>
                <a:srgbClr val="0070C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endParaRPr lang="en-US" altLang="ja-JP" sz="2400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4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けれども</a:t>
            </a:r>
            <a:r>
              <a:rPr lang="ja-JP" altLang="en-US" sz="2400" b="1" dirty="0">
                <a:solidFill>
                  <a:srgbClr val="C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　</a:t>
            </a:r>
            <a:endParaRPr lang="en-US" altLang="ja-JP" sz="2400" b="1" dirty="0">
              <a:solidFill>
                <a:srgbClr val="C0000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600" b="1" dirty="0">
                <a:solidFill>
                  <a:srgbClr val="FF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イエスさまは</a:t>
            </a:r>
            <a:endParaRPr lang="en-US" altLang="ja-JP" sz="2600" b="1" dirty="0">
              <a:solidFill>
                <a:srgbClr val="FF000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600" b="1" dirty="0">
                <a:solidFill>
                  <a:srgbClr val="FF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ふっ かつされたのです</a:t>
            </a:r>
            <a:r>
              <a:rPr lang="ja-JP" altLang="en-US" sz="2400" b="1" dirty="0">
                <a:solidFill>
                  <a:srgbClr val="C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。</a:t>
            </a:r>
            <a:endParaRPr lang="en-US" altLang="ja-JP" sz="2400" b="1" dirty="0">
              <a:solidFill>
                <a:srgbClr val="C0000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600" b="1" dirty="0">
                <a:solidFill>
                  <a:srgbClr val="7030A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イエスさまこそが　</a:t>
            </a:r>
            <a:endParaRPr lang="en-US" altLang="ja-JP" sz="2600" b="1" dirty="0">
              <a:solidFill>
                <a:srgbClr val="7030A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600" b="1" dirty="0">
                <a:solidFill>
                  <a:srgbClr val="7030A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メシア</a:t>
            </a:r>
            <a:endParaRPr lang="en-US" altLang="ja-JP" sz="2600" b="1" dirty="0">
              <a:solidFill>
                <a:srgbClr val="7030A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600" b="1" dirty="0">
                <a:solidFill>
                  <a:srgbClr val="7030A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すくいぬしなのです。 </a:t>
            </a:r>
            <a:endParaRPr kumimoji="1" lang="ja-JP" altLang="en-US" sz="2600" b="1" dirty="0">
              <a:solidFill>
                <a:srgbClr val="7030A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493DD9B-7F2E-AAC8-3284-1BCC28FD5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099893"/>
            <a:ext cx="4571999" cy="285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50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5061" y="188640"/>
            <a:ext cx="8229600" cy="504056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32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「教会の誕生」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070206" y="736788"/>
            <a:ext cx="677108" cy="50405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endParaRPr kumimoji="1" lang="ja-JP" altLang="en-US" sz="3200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EDAB62A-6090-751D-BA40-14C27364CF0B}"/>
              </a:ext>
            </a:extLst>
          </p:cNvPr>
          <p:cNvSpPr txBox="1"/>
          <p:nvPr/>
        </p:nvSpPr>
        <p:spPr>
          <a:xfrm>
            <a:off x="1692021" y="692696"/>
            <a:ext cx="6832640" cy="554461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使徒言行録</a:t>
            </a:r>
            <a:r>
              <a:rPr kumimoji="1" lang="en-US" altLang="ja-JP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(2</a:t>
            </a:r>
            <a:r>
              <a:rPr kumimoji="1" lang="ja-JP" altLang="en-US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：</a:t>
            </a:r>
            <a:r>
              <a:rPr kumimoji="1" lang="en-US" altLang="ja-JP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32-2</a:t>
            </a:r>
            <a:r>
              <a:rPr kumimoji="1" lang="ja-JP" altLang="en-US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：</a:t>
            </a:r>
            <a:r>
              <a:rPr kumimoji="1" lang="en-US" altLang="ja-JP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36)</a:t>
            </a:r>
            <a:endParaRPr kumimoji="1" lang="ja-JP" altLang="en-US" sz="2400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 ◆ペトロの説教</a:t>
            </a:r>
          </a:p>
          <a:p>
            <a:endParaRPr kumimoji="1" lang="en-US" altLang="ja-JP" sz="2000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en-US" altLang="ja-JP" sz="20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 </a:t>
            </a:r>
            <a:r>
              <a:rPr kumimoji="1" lang="ja-JP" altLang="en-US" sz="26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神は　このイエスを</a:t>
            </a:r>
            <a:endParaRPr kumimoji="1" lang="en-US" altLang="ja-JP" sz="2600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6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　</a:t>
            </a:r>
            <a:r>
              <a:rPr kumimoji="1" lang="ja-JP" altLang="en-US" sz="26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復活させられたのです。　</a:t>
            </a:r>
            <a:endParaRPr kumimoji="1" lang="en-US" altLang="ja-JP" sz="2600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600" b="1" dirty="0">
                <a:solidFill>
                  <a:schemeClr val="accent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わたしたちは皆　そのことの証人です。</a:t>
            </a:r>
          </a:p>
          <a:p>
            <a:endParaRPr kumimoji="1" lang="en-US" altLang="ja-JP" sz="2600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6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 </a:t>
            </a:r>
            <a:r>
              <a:rPr kumimoji="1" lang="ja-JP" altLang="en-US" sz="2600" b="1" dirty="0">
                <a:solidFill>
                  <a:srgbClr val="C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それで　イエスは神の右に上げられ</a:t>
            </a:r>
            <a:endParaRPr kumimoji="1" lang="en-US" altLang="ja-JP" sz="2600" b="1" dirty="0">
              <a:solidFill>
                <a:srgbClr val="C0000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600" b="1" dirty="0">
                <a:solidFill>
                  <a:srgbClr val="C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約束された聖霊を</a:t>
            </a:r>
            <a:endParaRPr kumimoji="1" lang="en-US" altLang="ja-JP" sz="2600" b="1" dirty="0">
              <a:solidFill>
                <a:srgbClr val="C0000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600" b="1" dirty="0">
                <a:solidFill>
                  <a:srgbClr val="C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御父から受けて</a:t>
            </a:r>
            <a:endParaRPr kumimoji="1" lang="en-US" altLang="ja-JP" sz="2600" b="1" dirty="0">
              <a:solidFill>
                <a:srgbClr val="C0000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600" b="1" dirty="0">
                <a:solidFill>
                  <a:srgbClr val="C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　注いで</a:t>
            </a:r>
            <a:endParaRPr kumimoji="1" lang="en-US" altLang="ja-JP" sz="2600" b="1" dirty="0">
              <a:solidFill>
                <a:srgbClr val="C0000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600" b="1" dirty="0">
                <a:solidFill>
                  <a:srgbClr val="C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くださいました。</a:t>
            </a:r>
            <a:endParaRPr kumimoji="1" lang="en-US" altLang="ja-JP" sz="2600" b="1" dirty="0">
              <a:solidFill>
                <a:srgbClr val="C0000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endParaRPr kumimoji="1" lang="en-US" altLang="ja-JP" sz="2600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6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あなたがたは　</a:t>
            </a:r>
            <a:endParaRPr kumimoji="1" lang="en-US" altLang="ja-JP" sz="26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600" b="1" dirty="0">
                <a:solidFill>
                  <a:srgbClr val="00B05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今　このことを　</a:t>
            </a:r>
            <a:endParaRPr kumimoji="1" lang="en-US" altLang="ja-JP" sz="2600" b="1" dirty="0">
              <a:solidFill>
                <a:srgbClr val="00B05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600" b="1" dirty="0">
                <a:solidFill>
                  <a:srgbClr val="00B05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見聞きして</a:t>
            </a:r>
            <a:endParaRPr kumimoji="1" lang="en-US" altLang="ja-JP" sz="2600" b="1" dirty="0">
              <a:solidFill>
                <a:srgbClr val="00B05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600" b="1" dirty="0">
                <a:solidFill>
                  <a:srgbClr val="00B05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いるのです。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3BD9047-3D23-3511-C947-D4E3BD592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530678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2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5061" y="188640"/>
            <a:ext cx="2908787" cy="504056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32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「教会の誕生」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070206" y="736788"/>
            <a:ext cx="677108" cy="50405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endParaRPr kumimoji="1" lang="ja-JP" altLang="en-US" sz="3200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EDAB62A-6090-751D-BA40-14C27364CF0B}"/>
              </a:ext>
            </a:extLst>
          </p:cNvPr>
          <p:cNvSpPr txBox="1"/>
          <p:nvPr/>
        </p:nvSpPr>
        <p:spPr>
          <a:xfrm>
            <a:off x="7601331" y="692696"/>
            <a:ext cx="923330" cy="554461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使徒言行録</a:t>
            </a:r>
            <a:r>
              <a:rPr kumimoji="1" lang="en-US" altLang="ja-JP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(2</a:t>
            </a:r>
            <a:r>
              <a:rPr kumimoji="1" lang="ja-JP" altLang="en-US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：</a:t>
            </a:r>
            <a:r>
              <a:rPr kumimoji="1" lang="en-US" altLang="ja-JP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37-2</a:t>
            </a:r>
            <a:r>
              <a:rPr kumimoji="1" lang="ja-JP" altLang="en-US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：</a:t>
            </a:r>
            <a:r>
              <a:rPr kumimoji="1" lang="en-US" altLang="ja-JP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42)</a:t>
            </a:r>
            <a:endParaRPr kumimoji="1" lang="ja-JP" altLang="en-US" sz="2400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endParaRPr kumimoji="1" lang="ja-JP" altLang="en-US" sz="2400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AA86FDC-1A22-18FD-B8A5-28B1C608A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91018"/>
            <a:ext cx="4355976" cy="326698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1DCC064-F023-E2FB-3F2B-A4F6D944A7DA}"/>
              </a:ext>
            </a:extLst>
          </p:cNvPr>
          <p:cNvSpPr txBox="1"/>
          <p:nvPr/>
        </p:nvSpPr>
        <p:spPr>
          <a:xfrm>
            <a:off x="969848" y="260648"/>
            <a:ext cx="6986528" cy="65973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6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その場にいた　人びとは　びっ くりしました。</a:t>
            </a:r>
            <a:endParaRPr kumimoji="1" lang="en-US" altLang="ja-JP" sz="26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endParaRPr lang="en-US" altLang="ja-JP" sz="2600" b="1" dirty="0">
              <a:solidFill>
                <a:srgbClr val="0070C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600" b="1" dirty="0">
                <a:solidFill>
                  <a:srgbClr val="0070C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それでは　どうすれば　</a:t>
            </a:r>
            <a:endParaRPr lang="en-US" altLang="ja-JP" sz="2600" b="1" dirty="0">
              <a:solidFill>
                <a:srgbClr val="0070C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600" b="1" dirty="0">
                <a:solidFill>
                  <a:srgbClr val="0070C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すくわれるのでしょ う。</a:t>
            </a:r>
            <a:endParaRPr lang="en-US" altLang="ja-JP" sz="2600" b="1" dirty="0">
              <a:solidFill>
                <a:srgbClr val="0070C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endParaRPr kumimoji="1" lang="en-US" altLang="ja-JP" sz="26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6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ペテロは　言いました。</a:t>
            </a:r>
            <a:endParaRPr lang="en-US" altLang="ja-JP" sz="26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endParaRPr kumimoji="1" lang="en-US" altLang="ja-JP" sz="26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6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自分たちが　まちがっ ていたことを　</a:t>
            </a:r>
            <a:endParaRPr kumimoji="1" lang="en-US" altLang="ja-JP" sz="26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6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神さまに　おわびをしなさい。</a:t>
            </a:r>
            <a:endParaRPr kumimoji="1" lang="en-US" altLang="ja-JP" sz="26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600" b="1" dirty="0">
                <a:solidFill>
                  <a:srgbClr val="FF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そして　イエスさまを　しんじて</a:t>
            </a:r>
            <a:endParaRPr lang="en-US" altLang="ja-JP" sz="2600" b="1" dirty="0">
              <a:solidFill>
                <a:srgbClr val="FF000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600" b="1" dirty="0">
                <a:solidFill>
                  <a:srgbClr val="FF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バプテスマを　うけるのです。</a:t>
            </a:r>
            <a:endParaRPr kumimoji="1" lang="en-US" altLang="ja-JP" sz="2600" b="1" dirty="0">
              <a:solidFill>
                <a:srgbClr val="FF000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endParaRPr lang="en-US" altLang="ja-JP" sz="2600" b="1" dirty="0">
              <a:solidFill>
                <a:srgbClr val="FF000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6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　　その日　</a:t>
            </a:r>
            <a:endParaRPr kumimoji="1" lang="en-US" altLang="ja-JP" sz="26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6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　　　</a:t>
            </a:r>
            <a:r>
              <a:rPr kumimoji="1" lang="ja-JP" altLang="en-US" sz="26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ペテロの話を</a:t>
            </a:r>
            <a:endParaRPr kumimoji="1" lang="en-US" altLang="ja-JP" sz="26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6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　</a:t>
            </a:r>
            <a:r>
              <a:rPr kumimoji="1" lang="ja-JP" altLang="en-US" sz="26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　　聞いて</a:t>
            </a:r>
            <a:endParaRPr kumimoji="1" lang="en-US" altLang="ja-JP" sz="26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600" b="1" dirty="0">
                <a:solidFill>
                  <a:srgbClr val="00B05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  </a:t>
            </a:r>
            <a:endParaRPr lang="en-US" altLang="ja-JP" sz="2600" b="1" dirty="0">
              <a:solidFill>
                <a:srgbClr val="00B05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600" b="1" dirty="0">
                <a:solidFill>
                  <a:srgbClr val="00B05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　　三〇〇〇人もの人が</a:t>
            </a:r>
            <a:endParaRPr lang="en-US" altLang="ja-JP" sz="2600" b="1" dirty="0">
              <a:solidFill>
                <a:srgbClr val="00B05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600" b="1" dirty="0">
                <a:solidFill>
                  <a:srgbClr val="00B05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   　バプテスマを　</a:t>
            </a:r>
            <a:endParaRPr kumimoji="1" lang="en-US" altLang="ja-JP" sz="2600" b="1" dirty="0">
              <a:solidFill>
                <a:srgbClr val="00B05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600" b="1" dirty="0">
                <a:solidFill>
                  <a:srgbClr val="00B05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   　うけました。</a:t>
            </a:r>
          </a:p>
        </p:txBody>
      </p:sp>
    </p:spTree>
    <p:extLst>
      <p:ext uri="{BB962C8B-B14F-4D97-AF65-F5344CB8AC3E}">
        <p14:creationId xmlns:p14="http://schemas.microsoft.com/office/powerpoint/2010/main" val="152998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5061" y="188640"/>
            <a:ext cx="2692763" cy="504056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28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「教会の誕生」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070206" y="736788"/>
            <a:ext cx="677108" cy="50405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endParaRPr kumimoji="1" lang="ja-JP" altLang="en-US" sz="3200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EDAB62A-6090-751D-BA40-14C27364CF0B}"/>
              </a:ext>
            </a:extLst>
          </p:cNvPr>
          <p:cNvSpPr txBox="1"/>
          <p:nvPr/>
        </p:nvSpPr>
        <p:spPr>
          <a:xfrm>
            <a:off x="587180" y="836712"/>
            <a:ext cx="8125301" cy="602128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使徒言行録</a:t>
            </a:r>
            <a:r>
              <a:rPr kumimoji="1" lang="en-US" altLang="ja-JP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(2</a:t>
            </a:r>
            <a:r>
              <a:rPr kumimoji="1" lang="ja-JP" altLang="en-US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：</a:t>
            </a:r>
            <a:r>
              <a:rPr kumimoji="1" lang="en-US" altLang="ja-JP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43-2</a:t>
            </a:r>
            <a:r>
              <a:rPr kumimoji="1" lang="ja-JP" altLang="en-US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：</a:t>
            </a:r>
            <a:r>
              <a:rPr kumimoji="1" lang="en-US" altLang="ja-JP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47)</a:t>
            </a:r>
            <a:endParaRPr kumimoji="1" lang="ja-JP" altLang="en-US" sz="2400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endParaRPr kumimoji="1" lang="en-US" altLang="ja-JP" sz="2400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600" b="1" dirty="0">
                <a:solidFill>
                  <a:srgbClr val="00B05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バプテスマを　受けた　人びとは</a:t>
            </a:r>
            <a:endParaRPr lang="en-US" altLang="ja-JP" sz="2600" b="1" dirty="0">
              <a:solidFill>
                <a:srgbClr val="00B05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6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自分たちの　もっ ているものを</a:t>
            </a:r>
            <a:endParaRPr kumimoji="1" lang="en-US" altLang="ja-JP" sz="26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6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みんなで　</a:t>
            </a:r>
            <a:r>
              <a:rPr lang="ja-JP" altLang="en-US" sz="2600" b="1" dirty="0">
                <a:solidFill>
                  <a:srgbClr val="00B05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分け合っ て　</a:t>
            </a:r>
            <a:r>
              <a:rPr lang="ja-JP" altLang="en-US" sz="26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くらしました。</a:t>
            </a:r>
            <a:endParaRPr lang="en-US" altLang="ja-JP" sz="26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endParaRPr kumimoji="1" lang="en-US" altLang="ja-JP" sz="26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600" b="1" dirty="0">
                <a:solidFill>
                  <a:srgbClr val="FF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いっ しょ にあつまっ て　</a:t>
            </a:r>
            <a:endParaRPr lang="en-US" altLang="ja-JP" sz="2600" b="1" dirty="0">
              <a:solidFill>
                <a:srgbClr val="FF000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600" b="1" dirty="0">
                <a:solidFill>
                  <a:srgbClr val="FF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パンをさいて　</a:t>
            </a:r>
            <a:r>
              <a:rPr kumimoji="1" lang="ja-JP" altLang="en-US" sz="2600" b="1" dirty="0">
                <a:solidFill>
                  <a:srgbClr val="FF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しょ くじをし　</a:t>
            </a:r>
            <a:endParaRPr kumimoji="1" lang="en-US" altLang="ja-JP" sz="2600" b="1" dirty="0">
              <a:solidFill>
                <a:srgbClr val="FF000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600" b="1" dirty="0">
                <a:solidFill>
                  <a:srgbClr val="FF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心を合わせて　</a:t>
            </a:r>
            <a:r>
              <a:rPr kumimoji="1" lang="ja-JP" altLang="en-US" sz="2600" b="1" dirty="0">
                <a:solidFill>
                  <a:srgbClr val="FF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祈りました。</a:t>
            </a:r>
            <a:endParaRPr kumimoji="1" lang="en-US" altLang="ja-JP" sz="2600" b="1" dirty="0">
              <a:solidFill>
                <a:srgbClr val="FF000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endParaRPr lang="en-US" altLang="ja-JP" sz="26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6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それを見て</a:t>
            </a:r>
            <a:endParaRPr kumimoji="1" lang="en-US" altLang="ja-JP" sz="26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6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多くの人たちが</a:t>
            </a:r>
            <a:endParaRPr lang="en-US" altLang="ja-JP" sz="26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6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なかまに</a:t>
            </a:r>
            <a:endParaRPr kumimoji="1" lang="en-US" altLang="ja-JP" sz="26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6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くわわりました。</a:t>
            </a:r>
            <a:endParaRPr lang="en-US" altLang="ja-JP" sz="26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endParaRPr kumimoji="1" lang="en-US" altLang="ja-JP" sz="26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600" b="1" dirty="0">
                <a:solidFill>
                  <a:srgbClr val="0070C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イエスさまを</a:t>
            </a:r>
            <a:endParaRPr kumimoji="1" lang="en-US" altLang="ja-JP" sz="2600" b="1" dirty="0">
              <a:solidFill>
                <a:srgbClr val="0070C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600" b="1" dirty="0">
                <a:solidFill>
                  <a:srgbClr val="0070C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信じる人たちは</a:t>
            </a:r>
            <a:endParaRPr lang="en-US" altLang="ja-JP" sz="2600" b="1" dirty="0">
              <a:solidFill>
                <a:srgbClr val="0070C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600" b="1" dirty="0">
                <a:solidFill>
                  <a:srgbClr val="0070C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日に日に</a:t>
            </a:r>
            <a:endParaRPr kumimoji="1" lang="en-US" altLang="ja-JP" sz="2600" b="1" dirty="0">
              <a:solidFill>
                <a:srgbClr val="0070C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600" b="1" dirty="0">
                <a:solidFill>
                  <a:srgbClr val="0070C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ふえて</a:t>
            </a:r>
            <a:endParaRPr lang="en-US" altLang="ja-JP" sz="2600" b="1" dirty="0">
              <a:solidFill>
                <a:srgbClr val="0070C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600" b="1" dirty="0">
                <a:solidFill>
                  <a:srgbClr val="0070C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いっ たのです。</a:t>
            </a:r>
            <a:r>
              <a:rPr kumimoji="1" lang="ja-JP" altLang="en-US" sz="2600" b="1" dirty="0">
                <a:solidFill>
                  <a:srgbClr val="0070C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 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6CB06C7-DF36-C900-60E1-8A0FC9F5A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486124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1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5061" y="188640"/>
            <a:ext cx="8229600" cy="504056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20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「教会の誕生」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699792" y="6176181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弟子たちにより教会が創られてゆく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3FFD647-8D75-8F02-2626-C2C52B858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022" y="1124744"/>
            <a:ext cx="6195956" cy="498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44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683568" y="476672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2022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年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6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月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05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日（日）　ペンテコステ礼拝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9F0E4113-ABF6-D849-E647-5CE1CEB18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196752"/>
            <a:ext cx="5770000" cy="499027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336940-1160-21E0-DE79-6F1F2437B56F}"/>
              </a:ext>
            </a:extLst>
          </p:cNvPr>
          <p:cNvSpPr txBox="1"/>
          <p:nvPr/>
        </p:nvSpPr>
        <p:spPr>
          <a:xfrm>
            <a:off x="2339752" y="6145977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>
                <a:solidFill>
                  <a:srgbClr val="0070C0"/>
                </a:solidFill>
                <a:latin typeface="+mn-ea"/>
              </a:rPr>
              <a:t>まいど　</a:t>
            </a:r>
            <a:r>
              <a:rPr kumimoji="1" lang="en-US" altLang="ja-JP" sz="2400" dirty="0">
                <a:solidFill>
                  <a:srgbClr val="0070C0"/>
                </a:solidFill>
                <a:latin typeface="+mn-ea"/>
              </a:rPr>
              <a:t>Mike</a:t>
            </a:r>
            <a:r>
              <a:rPr kumimoji="1" lang="ja-JP" altLang="en-US" sz="2400" dirty="0">
                <a:solidFill>
                  <a:srgbClr val="0070C0"/>
                </a:solidFill>
                <a:latin typeface="+mn-ea"/>
              </a:rPr>
              <a:t>ちゃんです！</a:t>
            </a:r>
          </a:p>
        </p:txBody>
      </p:sp>
    </p:spTree>
    <p:extLst>
      <p:ext uri="{BB962C8B-B14F-4D97-AF65-F5344CB8AC3E}">
        <p14:creationId xmlns:p14="http://schemas.microsoft.com/office/powerpoint/2010/main" val="43896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5061" y="188640"/>
            <a:ext cx="8229600" cy="504056"/>
          </a:xfrm>
        </p:spPr>
        <p:txBody>
          <a:bodyPr>
            <a:normAutofit/>
          </a:bodyPr>
          <a:lstStyle/>
          <a:p>
            <a:pPr algn="l"/>
            <a:r>
              <a:rPr kumimoji="1" lang="en-US" altLang="ja-JP" sz="20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20220605</a:t>
            </a:r>
            <a:r>
              <a:rPr kumimoji="1" lang="ja-JP" altLang="en-US" sz="20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「教会の誕生」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0831"/>
            <a:ext cx="3923928" cy="5003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9AE4B05-8999-CFC0-5A88-2516C4E1E2A5}"/>
              </a:ext>
            </a:extLst>
          </p:cNvPr>
          <p:cNvSpPr txBox="1"/>
          <p:nvPr/>
        </p:nvSpPr>
        <p:spPr>
          <a:xfrm>
            <a:off x="-378296" y="6401710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フランシスコ・ザビエル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EB90793-B5FD-C76E-8109-3ADC4F422D70}"/>
              </a:ext>
            </a:extLst>
          </p:cNvPr>
          <p:cNvSpPr txBox="1"/>
          <p:nvPr/>
        </p:nvSpPr>
        <p:spPr>
          <a:xfrm>
            <a:off x="395536" y="744500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>
                <a:solidFill>
                  <a:srgbClr val="C00000"/>
                </a:solidFill>
              </a:rPr>
              <a:t>日本へのキリスト教布教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5F111FC-F957-A65B-26BD-914A893E41AE}"/>
              </a:ext>
            </a:extLst>
          </p:cNvPr>
          <p:cNvSpPr txBox="1"/>
          <p:nvPr/>
        </p:nvSpPr>
        <p:spPr>
          <a:xfrm>
            <a:off x="3995936" y="1390831"/>
            <a:ext cx="514806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00B0F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フランシスコ・ザビエル</a:t>
            </a:r>
            <a:r>
              <a:rPr kumimoji="1" lang="ja-JP" altLang="en-US" sz="28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（</a:t>
            </a:r>
            <a:r>
              <a:rPr kumimoji="1" lang="en-US" altLang="ja-JP" sz="28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1506</a:t>
            </a:r>
            <a:r>
              <a:rPr kumimoji="1" lang="ja-JP" altLang="en-US" sz="28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年頃</a:t>
            </a:r>
            <a:r>
              <a:rPr kumimoji="1" lang="en-US" altLang="ja-JP" sz="28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4</a:t>
            </a:r>
            <a:r>
              <a:rPr kumimoji="1" lang="ja-JP" altLang="en-US" sz="28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月</a:t>
            </a:r>
            <a:r>
              <a:rPr kumimoji="1" lang="en-US" altLang="ja-JP" sz="28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7</a:t>
            </a:r>
            <a:r>
              <a:rPr kumimoji="1" lang="ja-JP" altLang="en-US" sz="28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日 </a:t>
            </a:r>
            <a:r>
              <a:rPr kumimoji="1" lang="en-US" altLang="ja-JP" sz="28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- 1552</a:t>
            </a:r>
            <a:r>
              <a:rPr kumimoji="1" lang="ja-JP" altLang="en-US" sz="28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年</a:t>
            </a:r>
            <a:r>
              <a:rPr kumimoji="1" lang="en-US" altLang="ja-JP" sz="28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12</a:t>
            </a:r>
            <a:r>
              <a:rPr kumimoji="1" lang="ja-JP" altLang="en-US" sz="28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月</a:t>
            </a:r>
            <a:r>
              <a:rPr kumimoji="1" lang="en-US" altLang="ja-JP" sz="28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3</a:t>
            </a:r>
            <a:r>
              <a:rPr kumimoji="1" lang="ja-JP" altLang="en-US" sz="28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日）は、スペインのナバラ王国生まれのカトリック教会の司祭、宣教師。</a:t>
            </a:r>
            <a:endParaRPr kumimoji="1" lang="en-US" altLang="ja-JP" sz="28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800" b="1" dirty="0">
                <a:solidFill>
                  <a:srgbClr val="C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イエズス会の創設メンバーの</a:t>
            </a:r>
            <a:r>
              <a:rPr kumimoji="1" lang="en-US" altLang="ja-JP" sz="2800" b="1" dirty="0">
                <a:solidFill>
                  <a:srgbClr val="C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1</a:t>
            </a:r>
            <a:r>
              <a:rPr kumimoji="1" lang="ja-JP" altLang="en-US" sz="2800" b="1" dirty="0">
                <a:solidFill>
                  <a:srgbClr val="C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人</a:t>
            </a:r>
            <a:r>
              <a:rPr kumimoji="1" lang="ja-JP" altLang="en-US" sz="28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。</a:t>
            </a:r>
          </a:p>
          <a:p>
            <a:endParaRPr kumimoji="1" lang="en-US" altLang="ja-JP" sz="28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8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ポルトガル王ジョアン</a:t>
            </a:r>
            <a:r>
              <a:rPr kumimoji="1" lang="en-US" altLang="ja-JP" sz="28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3</a:t>
            </a:r>
            <a:r>
              <a:rPr kumimoji="1" lang="ja-JP" altLang="en-US" sz="28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世の依頼で</a:t>
            </a:r>
            <a:r>
              <a:rPr kumimoji="1" lang="ja-JP" altLang="en-US" sz="2800" b="1" dirty="0">
                <a:solidFill>
                  <a:srgbClr val="00B05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インドのゴアに派遣</a:t>
            </a:r>
            <a:r>
              <a:rPr kumimoji="1" lang="ja-JP" altLang="en-US" sz="28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され、</a:t>
            </a:r>
            <a:endParaRPr kumimoji="1" lang="en-US" altLang="ja-JP" sz="28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8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その後</a:t>
            </a:r>
            <a:r>
              <a:rPr kumimoji="1" lang="en-US" altLang="ja-JP" sz="2800" b="1" dirty="0">
                <a:solidFill>
                  <a:srgbClr val="FF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1549</a:t>
            </a:r>
            <a:r>
              <a:rPr kumimoji="1" lang="ja-JP" altLang="en-US" sz="2800" b="1" dirty="0">
                <a:solidFill>
                  <a:srgbClr val="FF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年</a:t>
            </a:r>
            <a:r>
              <a:rPr kumimoji="1" lang="ja-JP" altLang="en-US" sz="28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（天文</a:t>
            </a:r>
            <a:r>
              <a:rPr kumimoji="1" lang="en-US" altLang="ja-JP" sz="28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18</a:t>
            </a:r>
            <a:r>
              <a:rPr kumimoji="1" lang="ja-JP" altLang="en-US" sz="28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年）に</a:t>
            </a:r>
            <a:r>
              <a:rPr kumimoji="1" lang="ja-JP" altLang="en-US" sz="2800" b="1" dirty="0">
                <a:solidFill>
                  <a:srgbClr val="FF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日本に初めてキリスト教を伝えた。</a:t>
            </a:r>
            <a:endParaRPr kumimoji="1" lang="en-US" altLang="ja-JP" sz="2800" b="1" dirty="0">
              <a:solidFill>
                <a:srgbClr val="FF000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8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カトリック教会の聖人で、記念日は</a:t>
            </a:r>
            <a:r>
              <a:rPr kumimoji="1" lang="en-US" altLang="ja-JP" sz="28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12</a:t>
            </a:r>
            <a:r>
              <a:rPr kumimoji="1" lang="ja-JP" altLang="en-US" sz="28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月</a:t>
            </a:r>
            <a:r>
              <a:rPr kumimoji="1" lang="en-US" altLang="ja-JP" sz="28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3</a:t>
            </a:r>
            <a:r>
              <a:rPr kumimoji="1" lang="ja-JP" altLang="en-US" sz="28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日。</a:t>
            </a:r>
          </a:p>
        </p:txBody>
      </p:sp>
    </p:spTree>
    <p:extLst>
      <p:ext uri="{BB962C8B-B14F-4D97-AF65-F5344CB8AC3E}">
        <p14:creationId xmlns:p14="http://schemas.microsoft.com/office/powerpoint/2010/main" val="40420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5061" y="188640"/>
            <a:ext cx="8229600" cy="504056"/>
          </a:xfrm>
        </p:spPr>
        <p:txBody>
          <a:bodyPr>
            <a:normAutofit/>
          </a:bodyPr>
          <a:lstStyle/>
          <a:p>
            <a:pPr algn="l"/>
            <a:r>
              <a:rPr kumimoji="1" lang="en-US" altLang="ja-JP" sz="20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20220605</a:t>
            </a:r>
            <a:r>
              <a:rPr kumimoji="1" lang="ja-JP" altLang="en-US" sz="20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「教会の誕生」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498" y="1196752"/>
            <a:ext cx="2486878" cy="4212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3716BFB-BC1E-E526-2952-31E493F00BB4}"/>
              </a:ext>
            </a:extLst>
          </p:cNvPr>
          <p:cNvSpPr txBox="1"/>
          <p:nvPr/>
        </p:nvSpPr>
        <p:spPr>
          <a:xfrm>
            <a:off x="467544" y="980728"/>
            <a:ext cx="25474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F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バプテスト派の</a:t>
            </a:r>
            <a:endParaRPr kumimoji="1" lang="en-US" altLang="ja-JP" sz="2800" b="1" dirty="0">
              <a:solidFill>
                <a:srgbClr val="FF000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800" b="1" dirty="0">
                <a:solidFill>
                  <a:srgbClr val="FF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日本宣教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3862266-4D65-9834-6DCA-E0AB0B489197}"/>
              </a:ext>
            </a:extLst>
          </p:cNvPr>
          <p:cNvSpPr txBox="1"/>
          <p:nvPr/>
        </p:nvSpPr>
        <p:spPr>
          <a:xfrm>
            <a:off x="6017666" y="5661248"/>
            <a:ext cx="2872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ネーサン・ブラウン博士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CD74D04-0F1B-9A4E-F050-0C862FF26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624" y="2078215"/>
            <a:ext cx="2840838" cy="379905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B175CAB-37E3-9C98-ACEB-5B9F6E7124A8}"/>
              </a:ext>
            </a:extLst>
          </p:cNvPr>
          <p:cNvSpPr txBox="1"/>
          <p:nvPr/>
        </p:nvSpPr>
        <p:spPr>
          <a:xfrm>
            <a:off x="651338" y="612767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ジョナサン・ゴーブル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A44A9EF-55CD-E7A7-7B4F-EB4C677FC600}"/>
              </a:ext>
            </a:extLst>
          </p:cNvPr>
          <p:cNvSpPr txBox="1"/>
          <p:nvPr/>
        </p:nvSpPr>
        <p:spPr>
          <a:xfrm>
            <a:off x="3259454" y="764704"/>
            <a:ext cx="2585323" cy="597666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6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バプテスト派の宣教は、 </a:t>
            </a:r>
            <a:endParaRPr kumimoji="1" lang="en-US" altLang="ja-JP" sz="26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600" b="1" dirty="0">
                <a:solidFill>
                  <a:srgbClr val="C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一八七三年</a:t>
            </a:r>
            <a:r>
              <a:rPr kumimoji="1" lang="en-US" altLang="ja-JP" sz="2600" b="1" dirty="0">
                <a:solidFill>
                  <a:srgbClr val="C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(</a:t>
            </a:r>
            <a:r>
              <a:rPr kumimoji="1" lang="ja-JP" altLang="en-US" sz="2600" b="1" dirty="0">
                <a:solidFill>
                  <a:srgbClr val="C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明治</a:t>
            </a:r>
            <a:r>
              <a:rPr kumimoji="1" lang="en-US" altLang="ja-JP" sz="2600" b="1" dirty="0">
                <a:solidFill>
                  <a:srgbClr val="C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6</a:t>
            </a:r>
            <a:r>
              <a:rPr kumimoji="1" lang="ja-JP" altLang="en-US" sz="2600" b="1" dirty="0">
                <a:solidFill>
                  <a:srgbClr val="C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年</a:t>
            </a:r>
            <a:r>
              <a:rPr kumimoji="1" lang="en-US" altLang="ja-JP" sz="2600" b="1" dirty="0">
                <a:solidFill>
                  <a:srgbClr val="C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)</a:t>
            </a:r>
            <a:r>
              <a:rPr kumimoji="1" lang="ja-JP" altLang="en-US" sz="26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に　アメリカン・</a:t>
            </a:r>
            <a:endParaRPr kumimoji="1" lang="en-US" altLang="ja-JP" sz="26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6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バプテストから横浜に派遣された</a:t>
            </a:r>
            <a:endParaRPr kumimoji="1" lang="en-US" altLang="ja-JP" sz="26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600" b="1" dirty="0">
                <a:solidFill>
                  <a:srgbClr val="00B0F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ネ</a:t>
            </a:r>
            <a:r>
              <a:rPr kumimoji="1" lang="en-US" altLang="ja-JP" sz="2600" b="1" dirty="0">
                <a:solidFill>
                  <a:srgbClr val="00B0F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―</a:t>
            </a:r>
            <a:r>
              <a:rPr kumimoji="1" lang="ja-JP" altLang="en-US" sz="2600" b="1" dirty="0">
                <a:solidFill>
                  <a:srgbClr val="00B0F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サン・ブラウン</a:t>
            </a:r>
            <a:r>
              <a:rPr kumimoji="1" lang="ja-JP" altLang="en-US" sz="26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と</a:t>
            </a:r>
            <a:endParaRPr kumimoji="1" lang="en-US" altLang="ja-JP" sz="26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600" b="1" dirty="0">
                <a:solidFill>
                  <a:srgbClr val="00B05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ジョ ナサン・ゴ</a:t>
            </a:r>
            <a:r>
              <a:rPr kumimoji="1" lang="en-US" altLang="ja-JP" sz="2600" b="1" dirty="0">
                <a:solidFill>
                  <a:srgbClr val="00B05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―</a:t>
            </a:r>
            <a:r>
              <a:rPr kumimoji="1" lang="ja-JP" altLang="en-US" sz="2600" b="1" dirty="0">
                <a:solidFill>
                  <a:srgbClr val="00B05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ブル</a:t>
            </a:r>
            <a:r>
              <a:rPr kumimoji="1" lang="ja-JP" altLang="en-US" sz="26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両夫妻の</a:t>
            </a:r>
            <a:endParaRPr kumimoji="1" lang="en-US" altLang="ja-JP" sz="26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600" b="1" dirty="0">
                <a:solidFill>
                  <a:srgbClr val="FF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宣教に　</a:t>
            </a:r>
            <a:r>
              <a:rPr kumimoji="1" lang="ja-JP" altLang="en-US" sz="26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始まる。</a:t>
            </a:r>
          </a:p>
        </p:txBody>
      </p:sp>
    </p:spTree>
    <p:extLst>
      <p:ext uri="{BB962C8B-B14F-4D97-AF65-F5344CB8AC3E}">
        <p14:creationId xmlns:p14="http://schemas.microsoft.com/office/powerpoint/2010/main" val="358159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5061" y="188640"/>
            <a:ext cx="8229600" cy="504056"/>
          </a:xfrm>
        </p:spPr>
        <p:txBody>
          <a:bodyPr>
            <a:normAutofit/>
          </a:bodyPr>
          <a:lstStyle/>
          <a:p>
            <a:pPr algn="l"/>
            <a:r>
              <a:rPr kumimoji="1" lang="en-US" altLang="ja-JP" sz="20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20220605</a:t>
            </a:r>
            <a:r>
              <a:rPr kumimoji="1" lang="ja-JP" altLang="en-US" sz="20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「教会の誕生」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96A9F72-5E58-B669-A27B-39F0D573D8C1}"/>
              </a:ext>
            </a:extLst>
          </p:cNvPr>
          <p:cNvSpPr txBox="1"/>
          <p:nvPr/>
        </p:nvSpPr>
        <p:spPr>
          <a:xfrm>
            <a:off x="7478221" y="660125"/>
            <a:ext cx="1046440" cy="61978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0070C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この教会は 日本のプロテスタントでは</a:t>
            </a:r>
            <a:endParaRPr kumimoji="1" lang="en-US" altLang="ja-JP" sz="2800" b="1" dirty="0">
              <a:solidFill>
                <a:srgbClr val="0070C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en-US" altLang="ja-JP" sz="2800" b="1" dirty="0">
                <a:solidFill>
                  <a:srgbClr val="0070C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  </a:t>
            </a:r>
            <a:r>
              <a:rPr kumimoji="1" lang="ja-JP" altLang="en-US" sz="2800" b="1" dirty="0">
                <a:solidFill>
                  <a:srgbClr val="FF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２番目</a:t>
            </a:r>
            <a:r>
              <a:rPr kumimoji="1" lang="ja-JP" altLang="en-US" sz="2800" b="1" dirty="0">
                <a:solidFill>
                  <a:srgbClr val="0070C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に古い教会です。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9DD7F58-70F5-F067-6173-1BBF02B21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60" y="678240"/>
            <a:ext cx="7181607" cy="469497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6A2A646-7C82-2CB5-FB24-CDEA647CB012}"/>
              </a:ext>
            </a:extLst>
          </p:cNvPr>
          <p:cNvSpPr txBox="1"/>
          <p:nvPr/>
        </p:nvSpPr>
        <p:spPr>
          <a:xfrm>
            <a:off x="295060" y="5445224"/>
            <a:ext cx="6732239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</a:rPr>
              <a:t>横浜浸礼教会</a:t>
            </a:r>
            <a:r>
              <a:rPr lang="ja-JP" altLang="en-US" sz="2400" dirty="0"/>
              <a:t>（山手町７５番地Ｂ）</a:t>
            </a:r>
          </a:p>
          <a:p>
            <a:r>
              <a:rPr lang="ja-JP" altLang="en-US" dirty="0"/>
              <a:t>アメリカのバプテスト派から派遣されたネイサン・ブラウンらによって明治６年（１８７３）に設立された。</a:t>
            </a:r>
            <a:endParaRPr lang="en-US" altLang="ja-JP" dirty="0"/>
          </a:p>
          <a:p>
            <a:r>
              <a:rPr lang="ja-JP" altLang="en-US" dirty="0"/>
              <a:t>写真の人物は三代目牧師の植山寿一郎氏</a:t>
            </a:r>
          </a:p>
        </p:txBody>
      </p:sp>
    </p:spTree>
    <p:extLst>
      <p:ext uri="{BB962C8B-B14F-4D97-AF65-F5344CB8AC3E}">
        <p14:creationId xmlns:p14="http://schemas.microsoft.com/office/powerpoint/2010/main" val="218259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5061" y="188640"/>
            <a:ext cx="3052803" cy="504056"/>
          </a:xfrm>
        </p:spPr>
        <p:txBody>
          <a:bodyPr>
            <a:normAutofit/>
          </a:bodyPr>
          <a:lstStyle/>
          <a:p>
            <a:pPr algn="l"/>
            <a:r>
              <a:rPr kumimoji="1" lang="en-US" altLang="ja-JP" sz="20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20220605</a:t>
            </a:r>
            <a:r>
              <a:rPr kumimoji="1" lang="ja-JP" altLang="en-US" sz="20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「教会の誕生」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75" y="1196752"/>
            <a:ext cx="5357373" cy="403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391E699-9EC8-058F-DB61-A9381A0E4032}"/>
              </a:ext>
            </a:extLst>
          </p:cNvPr>
          <p:cNvSpPr txBox="1"/>
          <p:nvPr/>
        </p:nvSpPr>
        <p:spPr>
          <a:xfrm>
            <a:off x="107504" y="5772862"/>
            <a:ext cx="5693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      森島牧人牧師　  白根新治名誉牧師　  森島惠牧師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A43BECE-8A9C-AA47-365F-C060C728D60B}"/>
              </a:ext>
            </a:extLst>
          </p:cNvPr>
          <p:cNvSpPr txBox="1"/>
          <p:nvPr/>
        </p:nvSpPr>
        <p:spPr>
          <a:xfrm>
            <a:off x="5801119" y="440668"/>
            <a:ext cx="3056606" cy="60846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C00000"/>
                </a:solidFill>
                <a:latin typeface="+mn-ea"/>
              </a:rPr>
              <a:t>金沢文庫キリスト教会</a:t>
            </a:r>
            <a:endParaRPr kumimoji="1" lang="en-US" altLang="ja-JP" sz="2400" dirty="0">
              <a:solidFill>
                <a:srgbClr val="C00000"/>
              </a:solidFill>
              <a:latin typeface="+mn-ea"/>
            </a:endParaRPr>
          </a:p>
          <a:p>
            <a:endParaRPr kumimoji="1" lang="en-US" altLang="ja-JP" dirty="0"/>
          </a:p>
          <a:p>
            <a:r>
              <a:rPr kumimoji="1" lang="ja-JP" altLang="en-US" dirty="0"/>
              <a:t>一九五七年　 </a:t>
            </a:r>
            <a:r>
              <a:rPr kumimoji="1" lang="ja-JP" altLang="en-US" dirty="0">
                <a:solidFill>
                  <a:srgbClr val="00B050"/>
                </a:solidFill>
              </a:rPr>
              <a:t>白根新治牧師</a:t>
            </a:r>
            <a:r>
              <a:rPr kumimoji="1" lang="ja-JP" altLang="en-US" dirty="0"/>
              <a:t>により、「金沢文庫祈りの家」とし</a:t>
            </a:r>
            <a:endParaRPr kumimoji="1" lang="en-US" altLang="ja-JP" dirty="0"/>
          </a:p>
          <a:p>
            <a:r>
              <a:rPr lang="ja-JP" altLang="en-US" dirty="0"/>
              <a:t>　　　　　　　　　</a:t>
            </a:r>
            <a:r>
              <a:rPr kumimoji="1" lang="ja-JP" altLang="en-US" dirty="0"/>
              <a:t>て伝道開始された。</a:t>
            </a:r>
            <a:endParaRPr kumimoji="1" lang="en-US" altLang="ja-JP" dirty="0"/>
          </a:p>
          <a:p>
            <a:r>
              <a:rPr kumimoji="1" lang="ja-JP" altLang="en-US" dirty="0"/>
              <a:t>一九七五年 　教会設立会議をもって</a:t>
            </a:r>
            <a:r>
              <a:rPr kumimoji="1" lang="ja-JP" altLang="en-US" dirty="0">
                <a:solidFill>
                  <a:srgbClr val="0070C0"/>
                </a:solidFill>
              </a:rPr>
              <a:t>「金沢文庫教会」</a:t>
            </a:r>
            <a:r>
              <a:rPr kumimoji="1" lang="ja-JP" altLang="en-US" dirty="0"/>
              <a:t>となる</a:t>
            </a:r>
            <a:endParaRPr kumimoji="1" lang="en-US" altLang="ja-JP" dirty="0"/>
          </a:p>
          <a:p>
            <a:r>
              <a:rPr kumimoji="1" lang="ja-JP" altLang="en-US" dirty="0"/>
              <a:t>二〇一五年　 </a:t>
            </a:r>
            <a:r>
              <a:rPr kumimoji="1" lang="ja-JP" altLang="en-US" dirty="0">
                <a:solidFill>
                  <a:srgbClr val="C00000"/>
                </a:solidFill>
              </a:rPr>
              <a:t>森島牧人牧師・森島惠牧師就任式。白根新治名</a:t>
            </a:r>
            <a:endParaRPr kumimoji="1" lang="en-US" altLang="ja-JP" dirty="0">
              <a:solidFill>
                <a:srgbClr val="C00000"/>
              </a:solidFill>
            </a:endParaRPr>
          </a:p>
          <a:p>
            <a:r>
              <a:rPr lang="ja-JP" altLang="en-US" dirty="0">
                <a:solidFill>
                  <a:srgbClr val="C00000"/>
                </a:solidFill>
              </a:rPr>
              <a:t>　　　　　　　　　</a:t>
            </a:r>
            <a:r>
              <a:rPr kumimoji="1" lang="ja-JP" altLang="en-US" dirty="0">
                <a:solidFill>
                  <a:srgbClr val="C00000"/>
                </a:solidFill>
              </a:rPr>
              <a:t>誉牧師就任式。</a:t>
            </a:r>
          </a:p>
          <a:p>
            <a:r>
              <a:rPr kumimoji="1" lang="ja-JP" altLang="en-US" dirty="0"/>
              <a:t>二〇一六年　</a:t>
            </a:r>
            <a:r>
              <a:rPr kumimoji="1" lang="en-US" altLang="ja-JP" dirty="0"/>
              <a:t>3</a:t>
            </a:r>
            <a:r>
              <a:rPr kumimoji="1" lang="ja-JP" altLang="en-US" dirty="0"/>
              <a:t>月</a:t>
            </a:r>
            <a:r>
              <a:rPr kumimoji="1" lang="en-US" altLang="ja-JP" dirty="0"/>
              <a:t>20</a:t>
            </a:r>
            <a:r>
              <a:rPr kumimoji="1" lang="ja-JP" altLang="en-US" dirty="0"/>
              <a:t>日、臨時総会で「教会規則」が変更され、</a:t>
            </a:r>
            <a:endParaRPr kumimoji="1" lang="en-US" altLang="ja-JP" dirty="0"/>
          </a:p>
          <a:p>
            <a:r>
              <a:rPr lang="ja-JP" altLang="en-US" dirty="0"/>
              <a:t>　　　　　　　　　</a:t>
            </a:r>
            <a:r>
              <a:rPr kumimoji="1" lang="ja-JP" altLang="en-US" dirty="0">
                <a:solidFill>
                  <a:srgbClr val="FF0000"/>
                </a:solidFill>
              </a:rPr>
              <a:t>「金沢文庫キリスト教会」</a:t>
            </a:r>
            <a:r>
              <a:rPr kumimoji="1" lang="ja-JP" altLang="en-US" dirty="0"/>
              <a:t>となる。</a:t>
            </a:r>
          </a:p>
          <a:p>
            <a:r>
              <a:rPr kumimoji="1" lang="ja-JP" altLang="en-US" dirty="0"/>
              <a:t>二〇一八年　</a:t>
            </a:r>
            <a:r>
              <a:rPr kumimoji="1" lang="en-US" altLang="ja-JP" dirty="0"/>
              <a:t>1</a:t>
            </a:r>
            <a:r>
              <a:rPr kumimoji="1" lang="ja-JP" altLang="en-US" dirty="0"/>
              <a:t>月</a:t>
            </a:r>
            <a:r>
              <a:rPr kumimoji="1" lang="en-US" altLang="ja-JP" dirty="0"/>
              <a:t>28</a:t>
            </a:r>
            <a:r>
              <a:rPr kumimoji="1" lang="ja-JP" altLang="en-US" dirty="0"/>
              <a:t>日、</a:t>
            </a:r>
            <a:r>
              <a:rPr kumimoji="1" lang="ja-JP" altLang="en-US" dirty="0">
                <a:solidFill>
                  <a:srgbClr val="7030A0"/>
                </a:solidFill>
              </a:rPr>
              <a:t>白根新治記念礼拝堂献堂式</a:t>
            </a:r>
          </a:p>
        </p:txBody>
      </p:sp>
    </p:spTree>
    <p:extLst>
      <p:ext uri="{BB962C8B-B14F-4D97-AF65-F5344CB8AC3E}">
        <p14:creationId xmlns:p14="http://schemas.microsoft.com/office/powerpoint/2010/main" val="245448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5061" y="188640"/>
            <a:ext cx="3052803" cy="504056"/>
          </a:xfrm>
        </p:spPr>
        <p:txBody>
          <a:bodyPr>
            <a:normAutofit/>
          </a:bodyPr>
          <a:lstStyle/>
          <a:p>
            <a:pPr algn="l"/>
            <a:r>
              <a:rPr kumimoji="1" lang="en-US" altLang="ja-JP" sz="20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20220605</a:t>
            </a:r>
            <a:r>
              <a:rPr kumimoji="1" lang="ja-JP" altLang="en-US" sz="20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「教会の誕生」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391E699-9EC8-058F-DB61-A9381A0E4032}"/>
              </a:ext>
            </a:extLst>
          </p:cNvPr>
          <p:cNvSpPr txBox="1"/>
          <p:nvPr/>
        </p:nvSpPr>
        <p:spPr>
          <a:xfrm>
            <a:off x="2483768" y="6471338"/>
            <a:ext cx="4864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山の手に立つ真っ白な教会です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A43BECE-8A9C-AA47-365F-C060C728D60B}"/>
              </a:ext>
            </a:extLst>
          </p:cNvPr>
          <p:cNvSpPr txBox="1"/>
          <p:nvPr/>
        </p:nvSpPr>
        <p:spPr>
          <a:xfrm>
            <a:off x="8293896" y="386662"/>
            <a:ext cx="553998" cy="60846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C00000"/>
                </a:solidFill>
                <a:latin typeface="+mn-ea"/>
              </a:rPr>
              <a:t>金沢文庫キリスト教会</a:t>
            </a:r>
            <a:endParaRPr kumimoji="1" lang="ja-JP" altLang="en-US" dirty="0"/>
          </a:p>
        </p:txBody>
      </p:sp>
      <p:pic>
        <p:nvPicPr>
          <p:cNvPr id="6" name="図 5" descr="ホールに集まる人々&#10;&#10;自動的に生成された説明">
            <a:extLst>
              <a:ext uri="{FF2B5EF4-FFF2-40B4-BE49-F238E27FC236}">
                <a16:creationId xmlns:a16="http://schemas.microsoft.com/office/drawing/2014/main" id="{A19C3AF8-E164-43A7-2A7E-2D93788F3E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376" y="3634764"/>
            <a:ext cx="4157799" cy="2771866"/>
          </a:xfrm>
          <a:prstGeom prst="rect">
            <a:avLst/>
          </a:prstGeom>
        </p:spPr>
      </p:pic>
      <p:pic>
        <p:nvPicPr>
          <p:cNvPr id="9" name="図 8" descr="屋内, 部屋, 天井, 家具 が含まれている画像&#10;&#10;自動的に生成された説明">
            <a:extLst>
              <a:ext uri="{FF2B5EF4-FFF2-40B4-BE49-F238E27FC236}">
                <a16:creationId xmlns:a16="http://schemas.microsoft.com/office/drawing/2014/main" id="{CA43B7A0-CA40-7A37-0DC0-7314D81DB1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37033"/>
            <a:ext cx="4063261" cy="2708841"/>
          </a:xfrm>
          <a:prstGeom prst="rect">
            <a:avLst/>
          </a:prstGeom>
        </p:spPr>
      </p:pic>
      <p:pic>
        <p:nvPicPr>
          <p:cNvPr id="12" name="図 11" descr="鏡のある部屋&#10;&#10;低い精度で自動的に生成された説明">
            <a:extLst>
              <a:ext uri="{FF2B5EF4-FFF2-40B4-BE49-F238E27FC236}">
                <a16:creationId xmlns:a16="http://schemas.microsoft.com/office/drawing/2014/main" id="{1FC90D09-4131-F8F6-0C7C-A1CDDA3836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376" y="737033"/>
            <a:ext cx="4036520" cy="2691967"/>
          </a:xfrm>
          <a:prstGeom prst="rect">
            <a:avLst/>
          </a:prstGeom>
        </p:spPr>
      </p:pic>
      <p:pic>
        <p:nvPicPr>
          <p:cNvPr id="14" name="図 13" descr="建物の前の家&#10;&#10;自動的に生成された説明">
            <a:extLst>
              <a:ext uri="{FF2B5EF4-FFF2-40B4-BE49-F238E27FC236}">
                <a16:creationId xmlns:a16="http://schemas.microsoft.com/office/drawing/2014/main" id="{4B9CBE42-1648-E1F1-8BB3-FDF33CA04D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4764"/>
            <a:ext cx="4063260" cy="271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3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5061" y="188640"/>
            <a:ext cx="3052803" cy="504056"/>
          </a:xfrm>
        </p:spPr>
        <p:txBody>
          <a:bodyPr>
            <a:normAutofit/>
          </a:bodyPr>
          <a:lstStyle/>
          <a:p>
            <a:pPr algn="l"/>
            <a:r>
              <a:rPr kumimoji="1" lang="en-US" altLang="ja-JP" sz="20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20220605</a:t>
            </a:r>
            <a:r>
              <a:rPr kumimoji="1" lang="ja-JP" altLang="en-US" sz="20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「教会の誕生」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391E699-9EC8-058F-DB61-A9381A0E4032}"/>
              </a:ext>
            </a:extLst>
          </p:cNvPr>
          <p:cNvSpPr txBox="1"/>
          <p:nvPr/>
        </p:nvSpPr>
        <p:spPr>
          <a:xfrm>
            <a:off x="2483768" y="6048577"/>
            <a:ext cx="4864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山の手に立つ真っ白な教会です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A43BECE-8A9C-AA47-365F-C060C728D60B}"/>
              </a:ext>
            </a:extLst>
          </p:cNvPr>
          <p:cNvSpPr txBox="1"/>
          <p:nvPr/>
        </p:nvSpPr>
        <p:spPr>
          <a:xfrm>
            <a:off x="7236296" y="548680"/>
            <a:ext cx="1107996" cy="60846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C00000"/>
                </a:solidFill>
                <a:latin typeface="+mn-ea"/>
              </a:rPr>
              <a:t>金沢文庫キリスト教会</a:t>
            </a:r>
            <a:endParaRPr kumimoji="1" lang="en-US" altLang="ja-JP" sz="2400" dirty="0">
              <a:solidFill>
                <a:srgbClr val="C00000"/>
              </a:solidFill>
              <a:latin typeface="+mn-ea"/>
            </a:endParaRPr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pic>
        <p:nvPicPr>
          <p:cNvPr id="8" name="図 7" descr="テーブルの上に立っている人たち&#10;&#10;低い精度で自動的に生成された説明">
            <a:extLst>
              <a:ext uri="{FF2B5EF4-FFF2-40B4-BE49-F238E27FC236}">
                <a16:creationId xmlns:a16="http://schemas.microsoft.com/office/drawing/2014/main" id="{366EA464-E6B7-89C9-36FE-F55BBED713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66" y="731303"/>
            <a:ext cx="6980776" cy="5235582"/>
          </a:xfrm>
          <a:prstGeom prst="rect">
            <a:avLst/>
          </a:prstGeom>
        </p:spPr>
      </p:pic>
      <p:pic>
        <p:nvPicPr>
          <p:cNvPr id="10" name="図 9" descr="壁の前に立っている子供たち&#10;&#10;中程度の精度で自動的に生成された説明">
            <a:extLst>
              <a:ext uri="{FF2B5EF4-FFF2-40B4-BE49-F238E27FC236}">
                <a16:creationId xmlns:a16="http://schemas.microsoft.com/office/drawing/2014/main" id="{B5F2C4BA-A21D-9343-0B0E-87CCC27957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980728"/>
            <a:ext cx="6648209" cy="498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8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213913"/>
            <a:ext cx="7772400" cy="1470025"/>
          </a:xfrm>
        </p:spPr>
        <p:txBody>
          <a:bodyPr>
            <a:normAutofit/>
          </a:bodyPr>
          <a:lstStyle/>
          <a:p>
            <a:r>
              <a:rPr kumimoji="1" lang="ja-JP" altLang="en-US" b="1" dirty="0">
                <a:solidFill>
                  <a:srgbClr val="2E83C2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「教会の誕生」</a:t>
            </a:r>
            <a:br>
              <a:rPr kumimoji="1" lang="en-US" altLang="ja-JP" b="1" dirty="0">
                <a:solidFill>
                  <a:srgbClr val="2E83C2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</a:br>
            <a:r>
              <a:rPr kumimoji="1" lang="ja-JP" altLang="en-US" dirty="0">
                <a:solidFill>
                  <a:srgbClr val="00B0F0"/>
                </a:solidFill>
              </a:rPr>
              <a:t>　　　　　　　　　　</a:t>
            </a:r>
            <a:r>
              <a:rPr lang="ja-JP" altLang="en-US" sz="2400" dirty="0">
                <a:solidFill>
                  <a:srgbClr val="7030A0"/>
                </a:solidFill>
              </a:rPr>
              <a:t>森島牧人牧師</a:t>
            </a:r>
            <a:endParaRPr kumimoji="1" lang="ja-JP" altLang="en-US" sz="2400" dirty="0">
              <a:solidFill>
                <a:srgbClr val="7030A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83568" y="476672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2022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年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6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月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05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日（日）　ペンテコステ礼拝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DBEBF7F-6A84-ABB7-7056-979B6E073967}"/>
              </a:ext>
            </a:extLst>
          </p:cNvPr>
          <p:cNvSpPr txBox="1"/>
          <p:nvPr/>
        </p:nvSpPr>
        <p:spPr>
          <a:xfrm>
            <a:off x="6012160" y="3429000"/>
            <a:ext cx="2880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 P丸ゴシック体M" panose="020B0600010101010101" pitchFamily="50" charset="-128"/>
                <a:ea typeface="AR P丸ゴシック体M" panose="020B0600010101010101" pitchFamily="50" charset="-128"/>
                <a:cs typeface="+mn-cs"/>
              </a:rPr>
              <a:t>みんな、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 P丸ゴシック体M" panose="020B0600010101010101" pitchFamily="50" charset="-128"/>
              <a:ea typeface="AR P丸ゴシック体M" panose="020B0600010101010101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 P丸ゴシック体M" panose="020B0600010101010101" pitchFamily="50" charset="-128"/>
              <a:ea typeface="AR P丸ゴシック体M" panose="020B0600010101010101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 P丸ゴシック体M" panose="020B0600010101010101" pitchFamily="50" charset="-128"/>
                <a:ea typeface="AR P丸ゴシック体M" panose="020B0600010101010101" pitchFamily="50" charset="-128"/>
                <a:cs typeface="+mn-cs"/>
              </a:rPr>
              <a:t>　わかった？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1374ED82-4E51-03E4-7FD4-A0AA11DFA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2838126"/>
            <a:ext cx="3528392" cy="355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3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213913"/>
            <a:ext cx="7772400" cy="1470025"/>
          </a:xfrm>
        </p:spPr>
        <p:txBody>
          <a:bodyPr>
            <a:normAutofit/>
          </a:bodyPr>
          <a:lstStyle/>
          <a:p>
            <a:r>
              <a:rPr kumimoji="1" lang="ja-JP" altLang="en-US" b="1" dirty="0">
                <a:solidFill>
                  <a:srgbClr val="2E83C2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「教会の誕生」</a:t>
            </a:r>
            <a:br>
              <a:rPr kumimoji="1" lang="en-US" altLang="ja-JP" b="1" dirty="0">
                <a:solidFill>
                  <a:srgbClr val="2E83C2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</a:br>
            <a:r>
              <a:rPr kumimoji="1" lang="ja-JP" altLang="en-US" dirty="0">
                <a:solidFill>
                  <a:srgbClr val="00B0F0"/>
                </a:solidFill>
              </a:rPr>
              <a:t>　　　　　　　　　　</a:t>
            </a:r>
            <a:r>
              <a:rPr lang="ja-JP" altLang="en-US" sz="2400" dirty="0">
                <a:solidFill>
                  <a:srgbClr val="7030A0"/>
                </a:solidFill>
              </a:rPr>
              <a:t>森島牧人牧師</a:t>
            </a:r>
            <a:endParaRPr kumimoji="1" lang="ja-JP" altLang="en-US" sz="2400" dirty="0">
              <a:solidFill>
                <a:srgbClr val="7030A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83568" y="476672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2022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年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6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月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05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日（日）　ペンテコステ礼拝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BA855DC-CE7A-7412-43ED-19D59F8B8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2780928"/>
            <a:ext cx="4286250" cy="390525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DBEBF7F-6A84-ABB7-7056-979B6E073967}"/>
              </a:ext>
            </a:extLst>
          </p:cNvPr>
          <p:cNvSpPr txBox="1"/>
          <p:nvPr/>
        </p:nvSpPr>
        <p:spPr>
          <a:xfrm>
            <a:off x="6588224" y="3429000"/>
            <a:ext cx="2304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じゃ～ね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　　またね❣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31322D0-3A4B-1CF9-3FCA-9AD70B1BB3CF}"/>
              </a:ext>
            </a:extLst>
          </p:cNvPr>
          <p:cNvSpPr txBox="1"/>
          <p:nvPr/>
        </p:nvSpPr>
        <p:spPr>
          <a:xfrm>
            <a:off x="6876256" y="486916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C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バイバイ</a:t>
            </a:r>
          </a:p>
        </p:txBody>
      </p:sp>
    </p:spTree>
    <p:extLst>
      <p:ext uri="{BB962C8B-B14F-4D97-AF65-F5344CB8AC3E}">
        <p14:creationId xmlns:p14="http://schemas.microsoft.com/office/powerpoint/2010/main" val="154294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4906859" y="188640"/>
            <a:ext cx="4124206" cy="662473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ja-JP" altLang="en-US" sz="2000" dirty="0">
                <a:latin typeface="+mn-ea"/>
              </a:rPr>
              <a:t>ルカ福音書（</a:t>
            </a:r>
            <a:r>
              <a:rPr lang="en-US" altLang="ja-JP" sz="2000" dirty="0">
                <a:latin typeface="+mn-ea"/>
              </a:rPr>
              <a:t>24</a:t>
            </a:r>
            <a:r>
              <a:rPr lang="ja-JP" altLang="en-US" sz="2000" dirty="0">
                <a:latin typeface="+mn-ea"/>
              </a:rPr>
              <a:t>：</a:t>
            </a:r>
            <a:r>
              <a:rPr lang="en-US" altLang="ja-JP" sz="2000" dirty="0">
                <a:latin typeface="+mn-ea"/>
              </a:rPr>
              <a:t>13-24</a:t>
            </a:r>
            <a:r>
              <a:rPr lang="ja-JP" altLang="en-US" sz="2000" dirty="0">
                <a:latin typeface="+mn-ea"/>
              </a:rPr>
              <a:t>：</a:t>
            </a:r>
            <a:r>
              <a:rPr lang="en-US" altLang="ja-JP" sz="2000" dirty="0">
                <a:latin typeface="+mn-ea"/>
              </a:rPr>
              <a:t>27</a:t>
            </a:r>
            <a:r>
              <a:rPr lang="ja-JP" altLang="en-US" sz="2000" dirty="0">
                <a:latin typeface="+mn-ea"/>
              </a:rPr>
              <a:t>）</a:t>
            </a:r>
            <a:endParaRPr lang="en-US" altLang="ja-JP" sz="2000" dirty="0">
              <a:latin typeface="+mn-ea"/>
            </a:endParaRPr>
          </a:p>
          <a:p>
            <a:endParaRPr lang="ja-JP" altLang="en-US" sz="2000" dirty="0">
              <a:latin typeface="+mn-ea"/>
            </a:endParaRPr>
          </a:p>
          <a:p>
            <a:r>
              <a:rPr lang="ja-JP" altLang="en-US" sz="2400" dirty="0">
                <a:latin typeface="+mn-ea"/>
              </a:rPr>
              <a:t>イエスさまが　じゅうじかに　かけられ　</a:t>
            </a:r>
            <a:r>
              <a:rPr kumimoji="1" lang="ja-JP" altLang="en-US" sz="2400" dirty="0">
                <a:latin typeface="+mn-ea"/>
              </a:rPr>
              <a:t>しんで　</a:t>
            </a:r>
            <a:endParaRPr kumimoji="1" lang="en-US" altLang="ja-JP" sz="2400" dirty="0">
              <a:latin typeface="+mn-ea"/>
            </a:endParaRPr>
          </a:p>
          <a:p>
            <a:r>
              <a:rPr kumimoji="1" lang="ja-JP" altLang="en-US" sz="2400" dirty="0">
                <a:latin typeface="+mn-ea"/>
              </a:rPr>
              <a:t>おはかに　ほうむられて　三日目のことです・・・。</a:t>
            </a:r>
            <a:endParaRPr kumimoji="1" lang="en-US" altLang="ja-JP" sz="2400" dirty="0">
              <a:latin typeface="+mn-ea"/>
            </a:endParaRPr>
          </a:p>
          <a:p>
            <a:endParaRPr lang="en-US" altLang="ja-JP" sz="2400" dirty="0">
              <a:latin typeface="+mn-ea"/>
            </a:endParaRPr>
          </a:p>
          <a:p>
            <a:r>
              <a:rPr lang="ja-JP" altLang="en-US" sz="2400" dirty="0">
                <a:latin typeface="+mn-ea"/>
              </a:rPr>
              <a:t>エルサレムから　エマオへつづく道を　二人の弟子が</a:t>
            </a:r>
            <a:endParaRPr lang="en-US" altLang="ja-JP" sz="2400" dirty="0">
              <a:latin typeface="+mn-ea"/>
            </a:endParaRPr>
          </a:p>
          <a:p>
            <a:r>
              <a:rPr kumimoji="1" lang="ja-JP" altLang="en-US" sz="2400" dirty="0">
                <a:latin typeface="+mn-ea"/>
              </a:rPr>
              <a:t>歩いていました。</a:t>
            </a:r>
            <a:endParaRPr kumimoji="1" lang="en-US" altLang="ja-JP" sz="2400" dirty="0">
              <a:latin typeface="+mn-ea"/>
            </a:endParaRPr>
          </a:p>
          <a:p>
            <a:r>
              <a:rPr lang="ja-JP" altLang="en-US" sz="2400" dirty="0">
                <a:latin typeface="+mn-ea"/>
              </a:rPr>
              <a:t>二人は　イエスさまに　おこった　できごとについて</a:t>
            </a:r>
            <a:endParaRPr lang="en-US" altLang="ja-JP" sz="2400" dirty="0">
              <a:latin typeface="+mn-ea"/>
            </a:endParaRPr>
          </a:p>
          <a:p>
            <a:r>
              <a:rPr kumimoji="1" lang="ja-JP" altLang="en-US" sz="2400" dirty="0">
                <a:latin typeface="+mn-ea"/>
              </a:rPr>
              <a:t>話し合っています。</a:t>
            </a:r>
            <a:endParaRPr kumimoji="1" lang="en-US" altLang="ja-JP" sz="2400" dirty="0">
              <a:latin typeface="+mn-ea"/>
            </a:endParaRPr>
          </a:p>
          <a:p>
            <a:r>
              <a:rPr lang="ja-JP" altLang="en-US" sz="2400" dirty="0">
                <a:latin typeface="+mn-ea"/>
              </a:rPr>
              <a:t>　　　　　　　　　　　　　　　</a:t>
            </a:r>
            <a:endParaRPr lang="en-US" altLang="ja-JP" sz="2400" dirty="0">
              <a:latin typeface="+mn-ea"/>
            </a:endParaRPr>
          </a:p>
          <a:p>
            <a:r>
              <a:rPr lang="ja-JP" altLang="en-US" sz="2400" dirty="0">
                <a:latin typeface="+mn-ea"/>
              </a:rPr>
              <a:t>　　　　　　　　　　　　　　　　　　</a:t>
            </a:r>
            <a:endParaRPr kumimoji="1" lang="ja-JP" altLang="en-US" sz="2400" dirty="0">
              <a:latin typeface="+mn-ea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0DDB9A9-D5F7-1308-5545-44DEF72C9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4560924" cy="399059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DD64B48-F4A4-C225-BA28-4CD2B0629BE0}"/>
              </a:ext>
            </a:extLst>
          </p:cNvPr>
          <p:cNvSpPr txBox="1"/>
          <p:nvPr/>
        </p:nvSpPr>
        <p:spPr>
          <a:xfrm>
            <a:off x="5301142" y="174643"/>
            <a:ext cx="553998" cy="65527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dirty="0"/>
              <a:t>そこに　一人のたび人が　近づいてきました。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C078696-9E2F-8057-ED77-5D5ED6E99354}"/>
              </a:ext>
            </a:extLst>
          </p:cNvPr>
          <p:cNvSpPr txBox="1"/>
          <p:nvPr/>
        </p:nvSpPr>
        <p:spPr>
          <a:xfrm>
            <a:off x="4580003" y="102635"/>
            <a:ext cx="553998" cy="662473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dirty="0"/>
              <a:t>「あなたたちは　何の話を　しているのですか。」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91F61AF-7E34-FB20-734B-23B5AED53FBE}"/>
              </a:ext>
            </a:extLst>
          </p:cNvPr>
          <p:cNvSpPr txBox="1"/>
          <p:nvPr/>
        </p:nvSpPr>
        <p:spPr>
          <a:xfrm>
            <a:off x="1217812" y="4293096"/>
            <a:ext cx="2769989" cy="256490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dirty="0"/>
              <a:t>たび人は　二人に　</a:t>
            </a:r>
          </a:p>
          <a:p>
            <a:r>
              <a:rPr kumimoji="1" lang="ja-JP" altLang="en-US" sz="2400" dirty="0"/>
              <a:t>　　　　　　　　　　　　　　　　　　話かけると　</a:t>
            </a:r>
          </a:p>
          <a:p>
            <a:r>
              <a:rPr kumimoji="1" lang="ja-JP" altLang="en-US" sz="2400" dirty="0"/>
              <a:t>　　　　　　　　　　　　　　　　　　ならんで　</a:t>
            </a:r>
          </a:p>
          <a:p>
            <a:r>
              <a:rPr kumimoji="1" lang="ja-JP" altLang="en-US" sz="2400" dirty="0"/>
              <a:t>　　　　　　　　　　　　　　　　　　　歩き始めました。</a:t>
            </a:r>
          </a:p>
        </p:txBody>
      </p:sp>
    </p:spTree>
    <p:extLst>
      <p:ext uri="{BB962C8B-B14F-4D97-AF65-F5344CB8AC3E}">
        <p14:creationId xmlns:p14="http://schemas.microsoft.com/office/powerpoint/2010/main" val="53900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kumimoji="1" lang="ja-JP" altLang="en-US" sz="36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「教会の誕生」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050476" y="116632"/>
            <a:ext cx="553998" cy="662473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ja-JP" altLang="en-US" sz="2400" dirty="0">
                <a:latin typeface="+mn-ea"/>
              </a:rPr>
              <a:t>ルカ福音書（</a:t>
            </a:r>
            <a:r>
              <a:rPr lang="en-US" altLang="ja-JP" sz="2400" dirty="0">
                <a:latin typeface="+mn-ea"/>
              </a:rPr>
              <a:t>24</a:t>
            </a:r>
            <a:r>
              <a:rPr lang="ja-JP" altLang="en-US" sz="2400" dirty="0">
                <a:latin typeface="+mn-ea"/>
              </a:rPr>
              <a:t>：</a:t>
            </a:r>
            <a:r>
              <a:rPr lang="en-US" altLang="ja-JP" sz="2400" dirty="0">
                <a:latin typeface="+mn-ea"/>
              </a:rPr>
              <a:t>28-24</a:t>
            </a:r>
            <a:r>
              <a:rPr lang="ja-JP" altLang="en-US" sz="2400" dirty="0">
                <a:latin typeface="+mn-ea"/>
              </a:rPr>
              <a:t>：</a:t>
            </a:r>
            <a:r>
              <a:rPr lang="en-US" altLang="ja-JP" sz="2400" dirty="0">
                <a:latin typeface="+mn-ea"/>
              </a:rPr>
              <a:t>29</a:t>
            </a:r>
            <a:r>
              <a:rPr lang="ja-JP" altLang="en-US" sz="2400" dirty="0">
                <a:latin typeface="+mn-ea"/>
              </a:rPr>
              <a:t>）</a:t>
            </a:r>
            <a:endParaRPr kumimoji="1" lang="ja-JP" altLang="en-US" sz="2400" dirty="0">
              <a:latin typeface="+mn-ea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A59052B-A901-B053-6069-EA298676F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622" y="1401816"/>
            <a:ext cx="5614797" cy="4956511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E6F8A6E-4D53-FC35-C138-39510204D76F}"/>
              </a:ext>
            </a:extLst>
          </p:cNvPr>
          <p:cNvSpPr txBox="1"/>
          <p:nvPr/>
        </p:nvSpPr>
        <p:spPr>
          <a:xfrm>
            <a:off x="7044820" y="274638"/>
            <a:ext cx="923330" cy="639472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dirty="0"/>
              <a:t>三人は　話しながら　エマオ村まで　</a:t>
            </a:r>
          </a:p>
          <a:p>
            <a:r>
              <a:rPr kumimoji="1" lang="ja-JP" altLang="en-US" sz="2400" dirty="0"/>
              <a:t>　やって来ました。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DE42D4B-F3EE-C28E-695A-A19E90B2983C}"/>
              </a:ext>
            </a:extLst>
          </p:cNvPr>
          <p:cNvSpPr txBox="1"/>
          <p:nvPr/>
        </p:nvSpPr>
        <p:spPr>
          <a:xfrm>
            <a:off x="70559" y="1578281"/>
            <a:ext cx="1292662" cy="573722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dirty="0"/>
              <a:t>二人の弟子は　たび人に　言いました。</a:t>
            </a:r>
          </a:p>
          <a:p>
            <a:r>
              <a:rPr kumimoji="1" lang="ja-JP" altLang="en-US" sz="2400" dirty="0"/>
              <a:t>　　「そろそろ　日が　くれます。</a:t>
            </a:r>
          </a:p>
          <a:p>
            <a:r>
              <a:rPr kumimoji="1" lang="ja-JP" altLang="en-US" sz="2400" dirty="0"/>
              <a:t>　　  今日は　ここに　とまりましょう。」</a:t>
            </a:r>
          </a:p>
        </p:txBody>
      </p:sp>
    </p:spTree>
    <p:extLst>
      <p:ext uri="{BB962C8B-B14F-4D97-AF65-F5344CB8AC3E}">
        <p14:creationId xmlns:p14="http://schemas.microsoft.com/office/powerpoint/2010/main" val="44900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z="3600" kern="1200" dirty="0">
                <a:latin typeface="+mj-lt"/>
                <a:ea typeface="+mj-ea"/>
                <a:cs typeface="+mj-cs"/>
              </a:rPr>
              <a:t>「教会の誕生」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95536" y="1292597"/>
            <a:ext cx="4038600" cy="48021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</a:pPr>
            <a:r>
              <a:rPr lang="ja-JP" altLang="en-US" sz="3800" dirty="0">
                <a:latin typeface="+mn-ea"/>
              </a:rPr>
              <a:t>ルカ福音書（</a:t>
            </a:r>
            <a:r>
              <a:rPr lang="en-US" altLang="ja-JP" sz="3800" dirty="0">
                <a:latin typeface="+mn-ea"/>
              </a:rPr>
              <a:t>24</a:t>
            </a:r>
            <a:r>
              <a:rPr lang="ja-JP" altLang="en-US" sz="3800" dirty="0">
                <a:latin typeface="+mn-ea"/>
              </a:rPr>
              <a:t>：</a:t>
            </a:r>
            <a:r>
              <a:rPr lang="en-US" altLang="ja-JP" sz="3800" dirty="0">
                <a:latin typeface="+mn-ea"/>
              </a:rPr>
              <a:t>30-24</a:t>
            </a:r>
            <a:r>
              <a:rPr lang="ja-JP" altLang="en-US" sz="3800" dirty="0">
                <a:latin typeface="+mn-ea"/>
              </a:rPr>
              <a:t>：</a:t>
            </a:r>
            <a:r>
              <a:rPr lang="en-US" altLang="ja-JP" sz="3800" dirty="0">
                <a:latin typeface="+mn-ea"/>
              </a:rPr>
              <a:t>35</a:t>
            </a:r>
            <a:r>
              <a:rPr lang="ja-JP" altLang="en-US" sz="3800" dirty="0">
                <a:latin typeface="+mn-ea"/>
              </a:rPr>
              <a:t>）</a:t>
            </a:r>
            <a:endParaRPr lang="en-US" altLang="ja-JP" sz="3800" dirty="0">
              <a:latin typeface="+mn-ea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</a:pPr>
            <a:endParaRPr lang="ja-JP" altLang="en-US" sz="3800" dirty="0">
              <a:latin typeface="+mn-ea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</a:pPr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E631508-14C6-DB69-9C7A-453654917D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13" r="10456" b="2"/>
          <a:stretch/>
        </p:blipFill>
        <p:spPr>
          <a:xfrm>
            <a:off x="4648200" y="1600200"/>
            <a:ext cx="4038600" cy="4525963"/>
          </a:xfrm>
          <a:prstGeom prst="rect">
            <a:avLst/>
          </a:prstGeom>
          <a:noFill/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40027AC-FDA7-298C-77BF-4828B88EFA3F}"/>
              </a:ext>
            </a:extLst>
          </p:cNvPr>
          <p:cNvSpPr txBox="1"/>
          <p:nvPr/>
        </p:nvSpPr>
        <p:spPr>
          <a:xfrm>
            <a:off x="407760" y="1924756"/>
            <a:ext cx="38267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夕食の　したくが　できると</a:t>
            </a:r>
          </a:p>
          <a:p>
            <a:r>
              <a:rPr kumimoji="1" lang="ja-JP" altLang="en-US" sz="2400" dirty="0"/>
              <a:t>たび人は　弟子たちと　</a:t>
            </a:r>
          </a:p>
          <a:p>
            <a:r>
              <a:rPr kumimoji="1" lang="ja-JP" altLang="en-US" sz="2400" dirty="0"/>
              <a:t>いっしょに　すわりました。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6F02A88-29AB-79AC-ADC3-887FD9C4A34F}"/>
              </a:ext>
            </a:extLst>
          </p:cNvPr>
          <p:cNvSpPr txBox="1"/>
          <p:nvPr/>
        </p:nvSpPr>
        <p:spPr>
          <a:xfrm>
            <a:off x="409992" y="3247615"/>
            <a:ext cx="4038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0070C0"/>
                </a:solidFill>
              </a:rPr>
              <a:t>すると　とつぜん　弟子たちは</a:t>
            </a:r>
          </a:p>
          <a:p>
            <a:r>
              <a:rPr kumimoji="1" lang="ja-JP" altLang="en-US" sz="2400" dirty="0">
                <a:solidFill>
                  <a:srgbClr val="0070C0"/>
                </a:solidFill>
              </a:rPr>
              <a:t>　その人が　だれだか　</a:t>
            </a:r>
          </a:p>
          <a:p>
            <a:r>
              <a:rPr kumimoji="1" lang="ja-JP" altLang="en-US" sz="2400" dirty="0">
                <a:solidFill>
                  <a:srgbClr val="0070C0"/>
                </a:solidFill>
              </a:rPr>
              <a:t>　　　分かったのです。</a:t>
            </a:r>
          </a:p>
          <a:p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D1B8127-53D7-A4DD-C71A-88067DB2B122}"/>
              </a:ext>
            </a:extLst>
          </p:cNvPr>
          <p:cNvSpPr txBox="1"/>
          <p:nvPr/>
        </p:nvSpPr>
        <p:spPr>
          <a:xfrm>
            <a:off x="487990" y="4653136"/>
            <a:ext cx="36107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</a:rPr>
              <a:t>「イエスさまっ！」</a:t>
            </a:r>
          </a:p>
          <a:p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C030C51-BCB7-8EA0-5CAE-CD1415F9F32C}"/>
              </a:ext>
            </a:extLst>
          </p:cNvPr>
          <p:cNvSpPr txBox="1"/>
          <p:nvPr/>
        </p:nvSpPr>
        <p:spPr>
          <a:xfrm>
            <a:off x="446408" y="5447637"/>
            <a:ext cx="4013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おどろく　二人の　目の前で　</a:t>
            </a:r>
          </a:p>
          <a:p>
            <a:r>
              <a:rPr kumimoji="1" lang="ja-JP" altLang="en-US" sz="2400" dirty="0"/>
              <a:t>イエスさまの　すがたは</a:t>
            </a:r>
          </a:p>
          <a:p>
            <a:r>
              <a:rPr kumimoji="1" lang="ja-JP" altLang="en-US" sz="2400" dirty="0"/>
              <a:t>見えなくなって　しまいました。</a:t>
            </a:r>
          </a:p>
        </p:txBody>
      </p:sp>
    </p:spTree>
    <p:extLst>
      <p:ext uri="{BB962C8B-B14F-4D97-AF65-F5344CB8AC3E}">
        <p14:creationId xmlns:p14="http://schemas.microsoft.com/office/powerpoint/2010/main" val="290678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90864" cy="1143000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36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「教会の誕生」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" y="3031990"/>
            <a:ext cx="5649253" cy="3826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6010005" y="1052736"/>
            <a:ext cx="2585323" cy="597666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ja-JP" altLang="en-US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使徒言行録</a:t>
            </a:r>
            <a:r>
              <a:rPr lang="en-US" altLang="ja-JP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(1</a:t>
            </a:r>
            <a:r>
              <a:rPr lang="ja-JP" altLang="en-US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：</a:t>
            </a:r>
            <a:r>
              <a:rPr lang="en-US" altLang="ja-JP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3-5)</a:t>
            </a:r>
            <a:endParaRPr lang="ja-JP" altLang="en-US" sz="2400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lang="ja-JP" altLang="en-US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 </a:t>
            </a:r>
            <a:r>
              <a:rPr lang="en-US" altLang="ja-JP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 </a:t>
            </a:r>
          </a:p>
          <a:p>
            <a:r>
              <a:rPr lang="ja-JP" altLang="en-US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　</a:t>
            </a:r>
            <a:r>
              <a:rPr lang="ja-JP" altLang="en-US" sz="28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ふっ かつした　イエスさまは</a:t>
            </a:r>
            <a:endParaRPr lang="en-US" altLang="ja-JP" sz="2800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8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　ほかの　弟子たちの前にも　</a:t>
            </a:r>
            <a:endParaRPr kumimoji="1" lang="en-US" altLang="ja-JP" sz="2800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8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　あらわれました。</a:t>
            </a:r>
            <a:endParaRPr kumimoji="1" lang="en-US" altLang="ja-JP" sz="2800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　</a:t>
            </a:r>
            <a:endParaRPr kumimoji="1" lang="ja-JP" altLang="en-US" sz="2400" dirty="0">
              <a:solidFill>
                <a:srgbClr val="C0000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EC8EA63-29E0-EDD1-A8DB-C485FBD3FED8}"/>
              </a:ext>
            </a:extLst>
          </p:cNvPr>
          <p:cNvSpPr txBox="1"/>
          <p:nvPr/>
        </p:nvSpPr>
        <p:spPr>
          <a:xfrm>
            <a:off x="4509690" y="1189382"/>
            <a:ext cx="1908215" cy="25276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8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そして</a:t>
            </a:r>
            <a:endParaRPr kumimoji="1" lang="en-US" altLang="ja-JP" sz="2800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en-US" altLang="ja-JP" sz="28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40</a:t>
            </a:r>
            <a:r>
              <a:rPr kumimoji="1" lang="ja-JP" altLang="en-US" sz="28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日の間　</a:t>
            </a:r>
          </a:p>
          <a:p>
            <a:r>
              <a:rPr kumimoji="1" lang="ja-JP" altLang="en-US" sz="28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ともに　</a:t>
            </a:r>
            <a:endParaRPr kumimoji="1" lang="en-US" altLang="ja-JP" sz="2800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8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すごしたのち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F4495CB-BA45-D70B-2D6B-EA6D92B4986E}"/>
              </a:ext>
            </a:extLst>
          </p:cNvPr>
          <p:cNvSpPr txBox="1"/>
          <p:nvPr/>
        </p:nvSpPr>
        <p:spPr>
          <a:xfrm>
            <a:off x="3631373" y="1313249"/>
            <a:ext cx="615553" cy="194699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C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言いました。</a:t>
            </a:r>
          </a:p>
        </p:txBody>
      </p:sp>
    </p:spTree>
    <p:extLst>
      <p:ext uri="{BB962C8B-B14F-4D97-AF65-F5344CB8AC3E}">
        <p14:creationId xmlns:p14="http://schemas.microsoft.com/office/powerpoint/2010/main" val="105459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06888" cy="1143000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36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「教会の誕生」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302666" y="1052736"/>
            <a:ext cx="1292662" cy="580526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ja-JP" altLang="en-US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使徒言行録</a:t>
            </a:r>
          </a:p>
          <a:p>
            <a:r>
              <a:rPr lang="ja-JP" altLang="en-US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◆約束の聖霊　</a:t>
            </a:r>
            <a:r>
              <a:rPr lang="en-US" altLang="ja-JP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(1</a:t>
            </a:r>
            <a:r>
              <a:rPr lang="ja-JP" altLang="en-US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：</a:t>
            </a:r>
            <a:r>
              <a:rPr lang="en-US" altLang="ja-JP" sz="24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3-8)</a:t>
            </a:r>
            <a:endParaRPr lang="ja-JP" altLang="en-US" sz="2400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endParaRPr kumimoji="1" lang="en-US" altLang="ja-JP" sz="2400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0F1A3FE-DC99-57DE-DFB9-E90EF1D3D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0006"/>
            <a:ext cx="5386809" cy="3581202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1B25838-F888-8A68-AB91-DD32E0A21060}"/>
              </a:ext>
            </a:extLst>
          </p:cNvPr>
          <p:cNvSpPr txBox="1"/>
          <p:nvPr/>
        </p:nvSpPr>
        <p:spPr>
          <a:xfrm>
            <a:off x="6548975" y="404665"/>
            <a:ext cx="1046440" cy="62167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7030A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あなたがたは　神さまのれいによっ て</a:t>
            </a:r>
          </a:p>
          <a:p>
            <a:r>
              <a:rPr kumimoji="1" lang="ja-JP" altLang="en-US" sz="2800" dirty="0">
                <a:solidFill>
                  <a:srgbClr val="7030A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バプテスマを　さずけられるでしょ う。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BC5BE06-C3A3-7A4A-C5B4-5C5612AD99B9}"/>
              </a:ext>
            </a:extLst>
          </p:cNvPr>
          <p:cNvSpPr txBox="1"/>
          <p:nvPr/>
        </p:nvSpPr>
        <p:spPr>
          <a:xfrm>
            <a:off x="5386809" y="571610"/>
            <a:ext cx="1046440" cy="58817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行っ て　ぜんせかいに　ふくいんを</a:t>
            </a:r>
          </a:p>
          <a:p>
            <a:r>
              <a:rPr kumimoji="1" lang="ja-JP" altLang="en-US" sz="2800" dirty="0">
                <a:solidFill>
                  <a:srgbClr val="FF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のべつたえなさい。</a:t>
            </a:r>
          </a:p>
        </p:txBody>
      </p:sp>
    </p:spTree>
    <p:extLst>
      <p:ext uri="{BB962C8B-B14F-4D97-AF65-F5344CB8AC3E}">
        <p14:creationId xmlns:p14="http://schemas.microsoft.com/office/powerpoint/2010/main" val="404519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kern="1200" dirty="0">
                <a:latin typeface="+mj-lt"/>
                <a:ea typeface="+mj-ea"/>
                <a:cs typeface="+mj-cs"/>
              </a:rPr>
              <a:t>「教会の誕生」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2AAC9D2-E4F7-2C4D-20B0-4B5DDF292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417638"/>
            <a:ext cx="4304831" cy="4315618"/>
          </a:xfrm>
          <a:prstGeom prst="rect">
            <a:avLst/>
          </a:prstGeom>
          <a:noFill/>
        </p:spPr>
      </p:pic>
      <p:sp>
        <p:nvSpPr>
          <p:cNvPr id="6" name="テキスト ボックス 5"/>
          <p:cNvSpPr txBox="1"/>
          <p:nvPr/>
        </p:nvSpPr>
        <p:spPr>
          <a:xfrm>
            <a:off x="4633664" y="1325562"/>
            <a:ext cx="4258816" cy="18154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</a:pPr>
            <a:r>
              <a:rPr lang="ja-JP" altLang="en-US" sz="2400" dirty="0">
                <a:latin typeface="+mn-ea"/>
              </a:rPr>
              <a:t>使徒言行録（</a:t>
            </a:r>
            <a:r>
              <a:rPr lang="en-US" altLang="ja-JP" sz="2400" dirty="0">
                <a:latin typeface="+mn-ea"/>
              </a:rPr>
              <a:t>1</a:t>
            </a:r>
            <a:r>
              <a:rPr lang="ja-JP" altLang="en-US" sz="2400" dirty="0">
                <a:latin typeface="+mn-ea"/>
              </a:rPr>
              <a:t>：</a:t>
            </a:r>
            <a:r>
              <a:rPr lang="en-US" altLang="ja-JP" sz="2400" dirty="0">
                <a:latin typeface="+mn-ea"/>
              </a:rPr>
              <a:t>8-11</a:t>
            </a:r>
            <a:r>
              <a:rPr lang="ja-JP" altLang="en-US" sz="2400" dirty="0">
                <a:latin typeface="+mn-ea"/>
              </a:rPr>
              <a:t>）</a:t>
            </a:r>
            <a:endParaRPr lang="en-US" altLang="ja-JP" sz="2400" dirty="0">
              <a:latin typeface="+mn-ea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</a:pPr>
            <a:endParaRPr lang="ja-JP" altLang="en-US" sz="2400" dirty="0">
              <a:latin typeface="+mn-ea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</a:pPr>
            <a:r>
              <a:rPr lang="ja-JP" altLang="en-US" sz="2400" b="1" dirty="0">
                <a:solidFill>
                  <a:srgbClr val="00B0F0"/>
                </a:solidFill>
                <a:latin typeface="+mn-ea"/>
              </a:rPr>
              <a:t>あなたがたの上に聖霊が降ると、</a:t>
            </a:r>
            <a:endParaRPr lang="en-US" altLang="ja-JP" sz="2400" b="1" dirty="0">
              <a:solidFill>
                <a:srgbClr val="00B0F0"/>
              </a:solidFill>
              <a:latin typeface="+mn-ea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</a:pPr>
            <a:r>
              <a:rPr lang="ja-JP" altLang="en-US" sz="2400" b="1" dirty="0">
                <a:solidFill>
                  <a:srgbClr val="00B0F0"/>
                </a:solidFill>
                <a:latin typeface="+mn-ea"/>
              </a:rPr>
              <a:t>あなたがたは　力を受ける　</a:t>
            </a:r>
            <a:endParaRPr lang="en-US" altLang="ja-JP" sz="2400" b="1" dirty="0">
              <a:solidFill>
                <a:srgbClr val="00B0F0"/>
              </a:solidFill>
              <a:latin typeface="+mn-ea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</a:pPr>
            <a:r>
              <a:rPr lang="en-US" altLang="ja-JP" sz="2400" dirty="0">
                <a:latin typeface="+mn-ea"/>
              </a:rPr>
              <a:t> </a:t>
            </a:r>
            <a:endParaRPr lang="ja-JP" altLang="en-US" sz="2400" dirty="0">
              <a:latin typeface="+mn-ea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E001EC8-6E20-1C2C-DB44-0709E8AEB16D}"/>
              </a:ext>
            </a:extLst>
          </p:cNvPr>
          <p:cNvSpPr txBox="1"/>
          <p:nvPr/>
        </p:nvSpPr>
        <p:spPr>
          <a:xfrm>
            <a:off x="4587652" y="3028415"/>
            <a:ext cx="466486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そして　エルサレムばかりでなく、ユダヤとサマリアの全土で、　</a:t>
            </a:r>
          </a:p>
          <a:p>
            <a:r>
              <a:rPr kumimoji="1" lang="ja-JP" altLang="en-US" sz="24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また地の果てに至るまで　</a:t>
            </a:r>
          </a:p>
          <a:p>
            <a:r>
              <a:rPr kumimoji="1" lang="ja-JP" altLang="en-US" sz="2400" b="1" dirty="0">
                <a:solidFill>
                  <a:srgbClr val="FF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わたしの証人となる。</a:t>
            </a:r>
          </a:p>
          <a:p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047D22D-3FB5-6D3F-998C-DCE307DE7D1E}"/>
              </a:ext>
            </a:extLst>
          </p:cNvPr>
          <p:cNvSpPr txBox="1"/>
          <p:nvPr/>
        </p:nvSpPr>
        <p:spPr>
          <a:xfrm>
            <a:off x="4710844" y="5085184"/>
            <a:ext cx="4104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それから　こう話し終わると　</a:t>
            </a:r>
          </a:p>
          <a:p>
            <a:r>
              <a:rPr kumimoji="1" lang="ja-JP" altLang="en-US" sz="24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イエスさまは　</a:t>
            </a:r>
          </a:p>
          <a:p>
            <a:r>
              <a:rPr kumimoji="1" lang="ja-JP" altLang="en-US" sz="24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弟子たちが　見まもるなか</a:t>
            </a:r>
          </a:p>
          <a:p>
            <a:r>
              <a:rPr kumimoji="1" lang="ja-JP" altLang="en-US" sz="24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　</a:t>
            </a:r>
            <a:r>
              <a:rPr kumimoji="1" lang="ja-JP" altLang="en-US" sz="2400" b="1" dirty="0">
                <a:solidFill>
                  <a:srgbClr val="C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天にのぼっ ていきました。</a:t>
            </a:r>
          </a:p>
        </p:txBody>
      </p:sp>
    </p:spTree>
    <p:extLst>
      <p:ext uri="{BB962C8B-B14F-4D97-AF65-F5344CB8AC3E}">
        <p14:creationId xmlns:p14="http://schemas.microsoft.com/office/powerpoint/2010/main" val="262148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kumimoji="1" lang="ja-JP" altLang="en-US" kern="1200" dirty="0">
                <a:latin typeface="+mj-lt"/>
                <a:ea typeface="+mj-ea"/>
                <a:cs typeface="+mj-cs"/>
              </a:rPr>
              <a:t>「教会の誕生」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E4D9C9C-6273-4D17-BBFB-FCAECA287C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69" r="11637" b="-2"/>
          <a:stretch/>
        </p:blipFill>
        <p:spPr>
          <a:xfrm>
            <a:off x="0" y="1417638"/>
            <a:ext cx="3991222" cy="4472868"/>
          </a:xfrm>
          <a:prstGeom prst="rect">
            <a:avLst/>
          </a:prstGeom>
          <a:noFill/>
        </p:spPr>
      </p:pic>
      <p:sp>
        <p:nvSpPr>
          <p:cNvPr id="6" name="テキスト ボックス 5"/>
          <p:cNvSpPr txBox="1"/>
          <p:nvPr/>
        </p:nvSpPr>
        <p:spPr>
          <a:xfrm>
            <a:off x="4139953" y="1196752"/>
            <a:ext cx="5004048" cy="15121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</a:pPr>
            <a:r>
              <a:rPr lang="ja-JP" altLang="en-US" sz="2400" dirty="0">
                <a:latin typeface="+mn-ea"/>
              </a:rPr>
              <a:t>使徒言行録（</a:t>
            </a:r>
            <a:r>
              <a:rPr lang="en-US" altLang="ja-JP" sz="2400" dirty="0">
                <a:latin typeface="+mn-ea"/>
              </a:rPr>
              <a:t>1</a:t>
            </a:r>
            <a:r>
              <a:rPr lang="ja-JP" altLang="en-US" sz="2400" dirty="0">
                <a:latin typeface="+mn-ea"/>
              </a:rPr>
              <a:t>：</a:t>
            </a:r>
            <a:r>
              <a:rPr lang="en-US" altLang="ja-JP" sz="2400" dirty="0">
                <a:latin typeface="+mn-ea"/>
              </a:rPr>
              <a:t>8-11</a:t>
            </a:r>
            <a:r>
              <a:rPr lang="ja-JP" altLang="en-US" sz="2400" dirty="0">
                <a:latin typeface="+mn-ea"/>
              </a:rPr>
              <a:t>）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</a:pPr>
            <a:endParaRPr lang="en-US" altLang="ja-JP" sz="900" dirty="0">
              <a:latin typeface="+mn-ea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</a:pPr>
            <a:r>
              <a:rPr lang="ja-JP" altLang="en-US" sz="2800" b="1" dirty="0">
                <a:solidFill>
                  <a:srgbClr val="00B05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イエスが離れ去って行かれるとき</a:t>
            </a:r>
            <a:endParaRPr lang="en-US" altLang="ja-JP" sz="2800" b="1" dirty="0">
              <a:solidFill>
                <a:srgbClr val="00B05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</a:pPr>
            <a:r>
              <a:rPr lang="ja-JP" altLang="en-US" sz="28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彼らは天を見つめていた。　</a:t>
            </a:r>
            <a:endParaRPr lang="en-US" altLang="ja-JP" sz="28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</a:pPr>
            <a:endParaRPr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7B52757-DA05-3B30-A3C3-60FE976280C1}"/>
              </a:ext>
            </a:extLst>
          </p:cNvPr>
          <p:cNvSpPr txBox="1"/>
          <p:nvPr/>
        </p:nvSpPr>
        <p:spPr>
          <a:xfrm>
            <a:off x="4139953" y="2613044"/>
            <a:ext cx="486625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6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すると　白い服を着た　</a:t>
            </a:r>
          </a:p>
          <a:p>
            <a:r>
              <a:rPr kumimoji="1" lang="ja-JP" altLang="en-US" sz="26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二人の人が</a:t>
            </a:r>
          </a:p>
          <a:p>
            <a:r>
              <a:rPr kumimoji="1" lang="ja-JP" altLang="en-US" sz="26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そばに立って　言った。　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EE896A0-B477-59AF-74C6-C0FC11D09A5B}"/>
              </a:ext>
            </a:extLst>
          </p:cNvPr>
          <p:cNvSpPr txBox="1"/>
          <p:nvPr/>
        </p:nvSpPr>
        <p:spPr>
          <a:xfrm>
            <a:off x="4139953" y="3905706"/>
            <a:ext cx="498137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600" b="1" dirty="0">
                <a:solidFill>
                  <a:srgbClr val="0070C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ガリラヤの人たち　なぜ</a:t>
            </a:r>
          </a:p>
          <a:p>
            <a:r>
              <a:rPr kumimoji="1" lang="ja-JP" altLang="en-US" sz="2600" b="1" dirty="0">
                <a:solidFill>
                  <a:srgbClr val="0070C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天を見上げて　立っているのか。</a:t>
            </a:r>
            <a:r>
              <a:rPr kumimoji="1" lang="ja-JP" altLang="en-US" sz="26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　</a:t>
            </a:r>
          </a:p>
          <a:p>
            <a:r>
              <a:rPr kumimoji="1" lang="ja-JP" altLang="en-US" sz="26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あなたがたから離れて　</a:t>
            </a:r>
          </a:p>
          <a:p>
            <a:r>
              <a:rPr kumimoji="1" lang="ja-JP" altLang="en-US" sz="26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天に上げられた　イエスは　</a:t>
            </a:r>
          </a:p>
          <a:p>
            <a:r>
              <a:rPr kumimoji="1" lang="ja-JP" altLang="en-US" sz="2600" b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天に行かれるのを あなたがたが　見たのと同じ有様で　</a:t>
            </a:r>
            <a:endParaRPr kumimoji="1" lang="en-US" altLang="ja-JP" sz="260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r>
              <a:rPr kumimoji="1" lang="ja-JP" altLang="en-US" sz="2600" b="1" dirty="0">
                <a:solidFill>
                  <a:srgbClr val="C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また　おいでになる。</a:t>
            </a:r>
          </a:p>
        </p:txBody>
      </p:sp>
    </p:spTree>
    <p:extLst>
      <p:ext uri="{BB962C8B-B14F-4D97-AF65-F5344CB8AC3E}">
        <p14:creationId xmlns:p14="http://schemas.microsoft.com/office/powerpoint/2010/main" val="133820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8948</TotalTime>
  <Words>1634</Words>
  <Application>Microsoft Office PowerPoint</Application>
  <PresentationFormat>画面に合わせる (4:3)</PresentationFormat>
  <Paragraphs>309</Paragraphs>
  <Slides>27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27</vt:i4>
      </vt:variant>
    </vt:vector>
  </HeadingPairs>
  <TitlesOfParts>
    <vt:vector size="33" baseType="lpstr">
      <vt:lpstr>AR P丸ゴシック体M</vt:lpstr>
      <vt:lpstr>ＭＳ Ｐゴシック</vt:lpstr>
      <vt:lpstr>游ゴシック</vt:lpstr>
      <vt:lpstr>Arial</vt:lpstr>
      <vt:lpstr>Calibri</vt:lpstr>
      <vt:lpstr>Office ​​テーマ</vt:lpstr>
      <vt:lpstr>「教会の誕生」 　　　　　　　　森島牧人 牧師</vt:lpstr>
      <vt:lpstr>PowerPoint プレゼンテーション</vt:lpstr>
      <vt:lpstr>PowerPoint プレゼンテーション</vt:lpstr>
      <vt:lpstr>「教会の誕生」</vt:lpstr>
      <vt:lpstr>「教会の誕生」</vt:lpstr>
      <vt:lpstr>「教会の誕生」</vt:lpstr>
      <vt:lpstr>「教会の誕生」</vt:lpstr>
      <vt:lpstr>「教会の誕生」</vt:lpstr>
      <vt:lpstr>「教会の誕生」</vt:lpstr>
      <vt:lpstr>「教会の誕生」</vt:lpstr>
      <vt:lpstr>「教会の誕生」</vt:lpstr>
      <vt:lpstr>「教会の誕生」</vt:lpstr>
      <vt:lpstr>「教会の誕生」</vt:lpstr>
      <vt:lpstr>「教会の誕生」</vt:lpstr>
      <vt:lpstr>「教会の誕生」</vt:lpstr>
      <vt:lpstr>「教会の誕生」</vt:lpstr>
      <vt:lpstr>「教会の誕生」</vt:lpstr>
      <vt:lpstr>「教会の誕生」</vt:lpstr>
      <vt:lpstr>「教会の誕生」</vt:lpstr>
      <vt:lpstr>20220605「教会の誕生」</vt:lpstr>
      <vt:lpstr>20220605「教会の誕生」</vt:lpstr>
      <vt:lpstr>20220605「教会の誕生」</vt:lpstr>
      <vt:lpstr>20220605「教会の誕生」</vt:lpstr>
      <vt:lpstr>20220605「教会の誕生」</vt:lpstr>
      <vt:lpstr>20220605「教会の誕生」</vt:lpstr>
      <vt:lpstr>「教会の誕生」 　　　　　　　　　　森島牧人牧師</vt:lpstr>
      <vt:lpstr>「教会の誕生」 　　　　　　　　　　森島牧人牧師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復活の証人</dc:title>
  <dc:creator>mike</dc:creator>
  <cp:lastModifiedBy>森島 牧人</cp:lastModifiedBy>
  <cp:revision>249</cp:revision>
  <dcterms:created xsi:type="dcterms:W3CDTF">2022-04-15T00:26:11Z</dcterms:created>
  <dcterms:modified xsi:type="dcterms:W3CDTF">2023-06-02T06:15:13Z</dcterms:modified>
</cp:coreProperties>
</file>